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Lst>
  <p:sldSz cx="18288000" cy="10287000"/>
  <p:notesSz cx="6858000" cy="9144000"/>
  <p:embeddedFontLst>
    <p:embeddedFont>
      <p:font typeface="Aileron Heavy" panose="020B0604020202020204" charset="0"/>
      <p:regular r:id="rId18"/>
    </p:embeddedFont>
    <p:embeddedFont>
      <p:font typeface="Arimo" panose="020B0604020202020204" charset="0"/>
      <p:regular r:id="rId19"/>
    </p:embeddedFont>
    <p:embeddedFont>
      <p:font typeface="Calibri" panose="020F0502020204030204" pitchFamily="34" charset="0"/>
      <p:regular r:id="rId20"/>
      <p:bold r:id="rId21"/>
      <p:italic r:id="rId22"/>
      <p:boldItalic r:id="rId23"/>
    </p:embeddedFont>
    <p:embeddedFont>
      <p:font typeface="Roboto" panose="020B0604020202020204" charset="0"/>
      <p:regular r:id="rId24"/>
    </p:embeddedFont>
    <p:embeddedFont>
      <p:font typeface="Roboto Bold" panose="020B0604020202020204" charset="0"/>
      <p:regular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3CAC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64" d="100"/>
          <a:sy n="64" d="100"/>
        </p:scale>
        <p:origin x="68" y="13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8.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11/20/2020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11/20/2020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11/20/2020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11/20/2020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11/20/2020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11/20/2020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11/20/2020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image" Target="../media/image24.jpe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2.png"/><Relationship Id="rId7" Type="http://schemas.openxmlformats.org/officeDocument/2006/relationships/image" Target="../media/image14.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16.jpe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18.jpe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image" Target="../media/image20.jpe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23.png"/><Relationship Id="rId4" Type="http://schemas.openxmlformats.org/officeDocument/2006/relationships/image" Target="../media/image22.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7F4FA"/>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rot="-10800000">
            <a:off x="2227178" y="6907444"/>
            <a:ext cx="1892551" cy="3379556"/>
          </a:xfrm>
          <a:prstGeom prst="rect">
            <a:avLst/>
          </a:prstGeom>
        </p:spPr>
      </p:pic>
      <p:pic>
        <p:nvPicPr>
          <p:cNvPr id="3" name="Picture 3"/>
          <p:cNvPicPr>
            <a:picLocks noChangeAspect="1"/>
          </p:cNvPicPr>
          <p:nvPr/>
        </p:nvPicPr>
        <p:blipFill>
          <a:blip r:embed="rId3"/>
          <a:srcRect/>
          <a:stretch>
            <a:fillRect/>
          </a:stretch>
        </p:blipFill>
        <p:spPr>
          <a:xfrm>
            <a:off x="1181174" y="6190745"/>
            <a:ext cx="3095939" cy="2879223"/>
          </a:xfrm>
          <a:prstGeom prst="rect">
            <a:avLst/>
          </a:prstGeom>
        </p:spPr>
      </p:pic>
      <p:sp>
        <p:nvSpPr>
          <p:cNvPr id="4" name="AutoShape 4"/>
          <p:cNvSpPr/>
          <p:nvPr/>
        </p:nvSpPr>
        <p:spPr>
          <a:xfrm>
            <a:off x="4119729" y="0"/>
            <a:ext cx="14168271" cy="10287000"/>
          </a:xfrm>
          <a:prstGeom prst="rect">
            <a:avLst/>
          </a:prstGeom>
          <a:solidFill>
            <a:srgbClr val="17161C"/>
          </a:solidFill>
        </p:spPr>
      </p:sp>
      <p:grpSp>
        <p:nvGrpSpPr>
          <p:cNvPr id="5" name="Group 5"/>
          <p:cNvGrpSpPr>
            <a:grpSpLocks noChangeAspect="1"/>
          </p:cNvGrpSpPr>
          <p:nvPr/>
        </p:nvGrpSpPr>
        <p:grpSpPr>
          <a:xfrm>
            <a:off x="1028700" y="5840675"/>
            <a:ext cx="700140" cy="700140"/>
            <a:chOff x="1371600" y="6705600"/>
            <a:chExt cx="10972800" cy="10972800"/>
          </a:xfrm>
        </p:grpSpPr>
        <p:sp>
          <p:nvSpPr>
            <p:cNvPr id="6" name="Freeform 6"/>
            <p:cNvSpPr/>
            <p:nvPr/>
          </p:nvSpPr>
          <p:spPr>
            <a:xfrm>
              <a:off x="1362808" y="6434629"/>
              <a:ext cx="10990384" cy="11514742"/>
            </a:xfrm>
            <a:custGeom>
              <a:avLst/>
              <a:gdLst/>
              <a:ahLst/>
              <a:cxnLst/>
              <a:rect l="l" t="t" r="r" b="b"/>
              <a:pathLst>
                <a:path w="10990384" h="11514742">
                  <a:moveTo>
                    <a:pt x="8792" y="5757371"/>
                  </a:moveTo>
                  <a:cubicBezTo>
                    <a:pt x="0" y="7723318"/>
                    <a:pt x="1043775" y="9543701"/>
                    <a:pt x="2744885" y="10529222"/>
                  </a:cubicBezTo>
                  <a:cubicBezTo>
                    <a:pt x="4445994" y="11514742"/>
                    <a:pt x="6544389" y="11514742"/>
                    <a:pt x="8245499" y="10529222"/>
                  </a:cubicBezTo>
                  <a:cubicBezTo>
                    <a:pt x="9946609" y="9543701"/>
                    <a:pt x="10990384" y="7723318"/>
                    <a:pt x="10981592" y="5757371"/>
                  </a:cubicBezTo>
                  <a:cubicBezTo>
                    <a:pt x="10990384" y="3791424"/>
                    <a:pt x="9946609" y="1971041"/>
                    <a:pt x="8245499" y="985520"/>
                  </a:cubicBezTo>
                  <a:cubicBezTo>
                    <a:pt x="6544389" y="0"/>
                    <a:pt x="4445994" y="0"/>
                    <a:pt x="2744885" y="985520"/>
                  </a:cubicBezTo>
                  <a:cubicBezTo>
                    <a:pt x="1043775" y="1971041"/>
                    <a:pt x="0" y="3791424"/>
                    <a:pt x="8792" y="5757371"/>
                  </a:cubicBezTo>
                  <a:close/>
                </a:path>
              </a:pathLst>
            </a:custGeom>
            <a:solidFill>
              <a:srgbClr val="17161C"/>
            </a:solidFill>
          </p:spPr>
        </p:sp>
      </p:grpSp>
      <p:grpSp>
        <p:nvGrpSpPr>
          <p:cNvPr id="7" name="Group 7"/>
          <p:cNvGrpSpPr/>
          <p:nvPr/>
        </p:nvGrpSpPr>
        <p:grpSpPr>
          <a:xfrm>
            <a:off x="5562951" y="3406889"/>
            <a:ext cx="11412958" cy="3489292"/>
            <a:chOff x="0" y="28575"/>
            <a:chExt cx="15217277" cy="4652390"/>
          </a:xfrm>
        </p:grpSpPr>
        <p:sp>
          <p:nvSpPr>
            <p:cNvPr id="8" name="TextBox 8"/>
            <p:cNvSpPr txBox="1"/>
            <p:nvPr/>
          </p:nvSpPr>
          <p:spPr>
            <a:xfrm>
              <a:off x="0" y="28575"/>
              <a:ext cx="15217277" cy="2826385"/>
            </a:xfrm>
            <a:prstGeom prst="rect">
              <a:avLst/>
            </a:prstGeom>
          </p:spPr>
          <p:txBody>
            <a:bodyPr lIns="0" tIns="0" rIns="0" bIns="0" rtlCol="0" anchor="t">
              <a:spAutoFit/>
            </a:bodyPr>
            <a:lstStyle/>
            <a:p>
              <a:pPr>
                <a:lnSpc>
                  <a:spcPts val="8280"/>
                </a:lnSpc>
              </a:pPr>
              <a:r>
                <a:rPr lang="en-US" sz="7200">
                  <a:solidFill>
                    <a:srgbClr val="F7F4FA"/>
                  </a:solidFill>
                  <a:latin typeface="Aileron Heavy"/>
                </a:rPr>
                <a:t>Figthing Corruption wih Machine Learning</a:t>
              </a:r>
            </a:p>
          </p:txBody>
        </p:sp>
        <p:sp>
          <p:nvSpPr>
            <p:cNvPr id="9" name="TextBox 9"/>
            <p:cNvSpPr txBox="1"/>
            <p:nvPr/>
          </p:nvSpPr>
          <p:spPr>
            <a:xfrm>
              <a:off x="0" y="3295970"/>
              <a:ext cx="15217277" cy="1384995"/>
            </a:xfrm>
            <a:prstGeom prst="rect">
              <a:avLst/>
            </a:prstGeom>
          </p:spPr>
          <p:txBody>
            <a:bodyPr lIns="0" tIns="0" rIns="0" bIns="0" rtlCol="0" anchor="t">
              <a:spAutoFit/>
            </a:bodyPr>
            <a:lstStyle/>
            <a:p>
              <a:pPr>
                <a:lnSpc>
                  <a:spcPts val="4200"/>
                </a:lnSpc>
                <a:spcBef>
                  <a:spcPct val="0"/>
                </a:spcBef>
              </a:pPr>
              <a:r>
                <a:rPr lang="en-US" sz="3000" dirty="0">
                  <a:solidFill>
                    <a:srgbClr val="F7F4FA"/>
                  </a:solidFill>
                  <a:latin typeface="Roboto"/>
                </a:rPr>
                <a:t>Detecting Campaign Financing infractions In The 2018 Brazilian Elections</a:t>
              </a:r>
            </a:p>
          </p:txBody>
        </p:sp>
      </p:grpSp>
      <p:sp>
        <p:nvSpPr>
          <p:cNvPr id="10" name="TextBox 10"/>
          <p:cNvSpPr txBox="1"/>
          <p:nvPr/>
        </p:nvSpPr>
        <p:spPr>
          <a:xfrm>
            <a:off x="1021375" y="952500"/>
            <a:ext cx="2076980" cy="1162926"/>
          </a:xfrm>
          <a:prstGeom prst="rect">
            <a:avLst/>
          </a:prstGeom>
        </p:spPr>
        <p:txBody>
          <a:bodyPr lIns="0" tIns="0" rIns="0" bIns="0" rtlCol="0" anchor="t">
            <a:spAutoFit/>
          </a:bodyPr>
          <a:lstStyle/>
          <a:p>
            <a:pPr>
              <a:lnSpc>
                <a:spcPts val="4620"/>
              </a:lnSpc>
              <a:spcBef>
                <a:spcPct val="0"/>
              </a:spcBef>
            </a:pPr>
            <a:r>
              <a:rPr lang="en-US" sz="3300">
                <a:solidFill>
                  <a:srgbClr val="17161C"/>
                </a:solidFill>
                <a:latin typeface="Roboto Bold"/>
              </a:rPr>
              <a:t>FELIPE CEZAR</a:t>
            </a:r>
          </a:p>
        </p:txBody>
      </p:sp>
      <p:pic>
        <p:nvPicPr>
          <p:cNvPr id="11" name="Picture 11"/>
          <p:cNvPicPr>
            <a:picLocks noChangeAspect="1"/>
          </p:cNvPicPr>
          <p:nvPr/>
        </p:nvPicPr>
        <p:blipFill>
          <a:blip r:embed="rId4"/>
          <a:srcRect/>
          <a:stretch>
            <a:fillRect/>
          </a:stretch>
        </p:blipFill>
        <p:spPr>
          <a:xfrm>
            <a:off x="17002191" y="1028700"/>
            <a:ext cx="257109" cy="376665"/>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7F4FA"/>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rot="5400000">
            <a:off x="7126381" y="1432411"/>
            <a:ext cx="2427059" cy="2257165"/>
          </a:xfrm>
          <a:prstGeom prst="rect">
            <a:avLst/>
          </a:prstGeom>
        </p:spPr>
      </p:pic>
      <p:sp>
        <p:nvSpPr>
          <p:cNvPr id="3" name="AutoShape 3"/>
          <p:cNvSpPr/>
          <p:nvPr/>
        </p:nvSpPr>
        <p:spPr>
          <a:xfrm>
            <a:off x="9144000" y="0"/>
            <a:ext cx="9144000" cy="10287000"/>
          </a:xfrm>
          <a:prstGeom prst="rect">
            <a:avLst/>
          </a:prstGeom>
          <a:solidFill>
            <a:srgbClr val="2255FF"/>
          </a:solidFill>
        </p:spPr>
      </p:sp>
      <p:pic>
        <p:nvPicPr>
          <p:cNvPr id="4" name="Picture 4"/>
          <p:cNvPicPr>
            <a:picLocks noChangeAspect="1"/>
          </p:cNvPicPr>
          <p:nvPr/>
        </p:nvPicPr>
        <p:blipFill>
          <a:blip r:embed="rId3"/>
          <a:srcRect/>
          <a:stretch>
            <a:fillRect/>
          </a:stretch>
        </p:blipFill>
        <p:spPr>
          <a:xfrm rot="5400000">
            <a:off x="8112501" y="1432411"/>
            <a:ext cx="2427059" cy="2257165"/>
          </a:xfrm>
          <a:prstGeom prst="rect">
            <a:avLst/>
          </a:prstGeom>
        </p:spPr>
      </p:pic>
      <p:grpSp>
        <p:nvGrpSpPr>
          <p:cNvPr id="5" name="Group 5"/>
          <p:cNvGrpSpPr>
            <a:grpSpLocks noChangeAspect="1"/>
          </p:cNvGrpSpPr>
          <p:nvPr/>
        </p:nvGrpSpPr>
        <p:grpSpPr>
          <a:xfrm rot="5400000">
            <a:off x="7663269" y="1118710"/>
            <a:ext cx="776340" cy="776340"/>
            <a:chOff x="1371600" y="6705600"/>
            <a:chExt cx="10972800" cy="10972800"/>
          </a:xfrm>
        </p:grpSpPr>
        <p:sp>
          <p:nvSpPr>
            <p:cNvPr id="6" name="Freeform 6"/>
            <p:cNvSpPr/>
            <p:nvPr/>
          </p:nvSpPr>
          <p:spPr>
            <a:xfrm>
              <a:off x="1362808" y="6434629"/>
              <a:ext cx="10990384" cy="11514742"/>
            </a:xfrm>
            <a:custGeom>
              <a:avLst/>
              <a:gdLst/>
              <a:ahLst/>
              <a:cxnLst/>
              <a:rect l="l" t="t" r="r" b="b"/>
              <a:pathLst>
                <a:path w="10990384" h="11514742">
                  <a:moveTo>
                    <a:pt x="8792" y="5757371"/>
                  </a:moveTo>
                  <a:cubicBezTo>
                    <a:pt x="0" y="7723318"/>
                    <a:pt x="1043775" y="9543701"/>
                    <a:pt x="2744885" y="10529222"/>
                  </a:cubicBezTo>
                  <a:cubicBezTo>
                    <a:pt x="4445994" y="11514742"/>
                    <a:pt x="6544389" y="11514742"/>
                    <a:pt x="8245499" y="10529222"/>
                  </a:cubicBezTo>
                  <a:cubicBezTo>
                    <a:pt x="9946609" y="9543701"/>
                    <a:pt x="10990384" y="7723318"/>
                    <a:pt x="10981592" y="5757371"/>
                  </a:cubicBezTo>
                  <a:cubicBezTo>
                    <a:pt x="10990384" y="3791424"/>
                    <a:pt x="9946609" y="1971041"/>
                    <a:pt x="8245499" y="985520"/>
                  </a:cubicBezTo>
                  <a:cubicBezTo>
                    <a:pt x="6544389" y="0"/>
                    <a:pt x="4445994" y="0"/>
                    <a:pt x="2744885" y="985520"/>
                  </a:cubicBezTo>
                  <a:cubicBezTo>
                    <a:pt x="1043775" y="1971041"/>
                    <a:pt x="0" y="3791424"/>
                    <a:pt x="8792" y="5757371"/>
                  </a:cubicBezTo>
                  <a:close/>
                </a:path>
              </a:pathLst>
            </a:custGeom>
            <a:solidFill>
              <a:srgbClr val="2255FF"/>
            </a:solidFill>
          </p:spPr>
        </p:sp>
      </p:grpSp>
      <p:grpSp>
        <p:nvGrpSpPr>
          <p:cNvPr id="7" name="Group 7"/>
          <p:cNvGrpSpPr>
            <a:grpSpLocks noChangeAspect="1"/>
          </p:cNvGrpSpPr>
          <p:nvPr/>
        </p:nvGrpSpPr>
        <p:grpSpPr>
          <a:xfrm rot="5400000">
            <a:off x="9267940" y="3405403"/>
            <a:ext cx="738240" cy="738240"/>
            <a:chOff x="1371600" y="6705600"/>
            <a:chExt cx="10972800" cy="10972800"/>
          </a:xfrm>
        </p:grpSpPr>
        <p:sp>
          <p:nvSpPr>
            <p:cNvPr id="8" name="Freeform 8"/>
            <p:cNvSpPr/>
            <p:nvPr/>
          </p:nvSpPr>
          <p:spPr>
            <a:xfrm>
              <a:off x="1362808" y="6434629"/>
              <a:ext cx="10990384" cy="11514742"/>
            </a:xfrm>
            <a:custGeom>
              <a:avLst/>
              <a:gdLst/>
              <a:ahLst/>
              <a:cxnLst/>
              <a:rect l="l" t="t" r="r" b="b"/>
              <a:pathLst>
                <a:path w="10990384" h="11514742">
                  <a:moveTo>
                    <a:pt x="8792" y="5757371"/>
                  </a:moveTo>
                  <a:cubicBezTo>
                    <a:pt x="0" y="7723318"/>
                    <a:pt x="1043775" y="9543701"/>
                    <a:pt x="2744885" y="10529222"/>
                  </a:cubicBezTo>
                  <a:cubicBezTo>
                    <a:pt x="4445994" y="11514742"/>
                    <a:pt x="6544389" y="11514742"/>
                    <a:pt x="8245499" y="10529222"/>
                  </a:cubicBezTo>
                  <a:cubicBezTo>
                    <a:pt x="9946609" y="9543701"/>
                    <a:pt x="10990384" y="7723318"/>
                    <a:pt x="10981592" y="5757371"/>
                  </a:cubicBezTo>
                  <a:cubicBezTo>
                    <a:pt x="10990384" y="3791424"/>
                    <a:pt x="9946609" y="1971041"/>
                    <a:pt x="8245499" y="985520"/>
                  </a:cubicBezTo>
                  <a:cubicBezTo>
                    <a:pt x="6544389" y="0"/>
                    <a:pt x="4445994" y="0"/>
                    <a:pt x="2744885" y="985520"/>
                  </a:cubicBezTo>
                  <a:cubicBezTo>
                    <a:pt x="1043775" y="1971041"/>
                    <a:pt x="0" y="3791424"/>
                    <a:pt x="8792" y="5757371"/>
                  </a:cubicBezTo>
                  <a:close/>
                </a:path>
              </a:pathLst>
            </a:custGeom>
            <a:solidFill>
              <a:srgbClr val="17161C"/>
            </a:solidFill>
          </p:spPr>
        </p:sp>
      </p:grpSp>
      <p:grpSp>
        <p:nvGrpSpPr>
          <p:cNvPr id="9" name="Group 9"/>
          <p:cNvGrpSpPr/>
          <p:nvPr/>
        </p:nvGrpSpPr>
        <p:grpSpPr>
          <a:xfrm>
            <a:off x="9637060" y="4538920"/>
            <a:ext cx="8292613" cy="3324011"/>
            <a:chOff x="0" y="0"/>
            <a:chExt cx="11056817" cy="4432014"/>
          </a:xfrm>
        </p:grpSpPr>
        <p:sp>
          <p:nvSpPr>
            <p:cNvPr id="10" name="TextBox 10"/>
            <p:cNvSpPr txBox="1"/>
            <p:nvPr/>
          </p:nvSpPr>
          <p:spPr>
            <a:xfrm>
              <a:off x="0" y="2323814"/>
              <a:ext cx="11056817" cy="2108200"/>
            </a:xfrm>
            <a:prstGeom prst="rect">
              <a:avLst/>
            </a:prstGeom>
          </p:spPr>
          <p:txBody>
            <a:bodyPr lIns="0" tIns="0" rIns="0" bIns="0" rtlCol="0" anchor="t">
              <a:spAutoFit/>
            </a:bodyPr>
            <a:lstStyle/>
            <a:p>
              <a:pPr>
                <a:lnSpc>
                  <a:spcPts val="4200"/>
                </a:lnSpc>
              </a:pPr>
              <a:r>
                <a:rPr lang="en-US" sz="3000" dirty="0">
                  <a:solidFill>
                    <a:srgbClr val="F7F4FA"/>
                  </a:solidFill>
                  <a:latin typeface="Roboto"/>
                </a:rPr>
                <a:t>It shows which people and legal entities are involved in the case as well as the subject matter of the case </a:t>
              </a:r>
            </a:p>
          </p:txBody>
        </p:sp>
        <p:sp>
          <p:nvSpPr>
            <p:cNvPr id="11" name="TextBox 11"/>
            <p:cNvSpPr txBox="1"/>
            <p:nvPr/>
          </p:nvSpPr>
          <p:spPr>
            <a:xfrm>
              <a:off x="0" y="0"/>
              <a:ext cx="11056817" cy="2010977"/>
            </a:xfrm>
            <a:prstGeom prst="rect">
              <a:avLst/>
            </a:prstGeom>
          </p:spPr>
          <p:txBody>
            <a:bodyPr lIns="0" tIns="0" rIns="0" bIns="0" rtlCol="0" anchor="t">
              <a:spAutoFit/>
            </a:bodyPr>
            <a:lstStyle/>
            <a:p>
              <a:pPr>
                <a:lnSpc>
                  <a:spcPts val="3970"/>
                </a:lnSpc>
              </a:pPr>
              <a:r>
                <a:rPr lang="en-US" sz="3308" dirty="0">
                  <a:solidFill>
                    <a:srgbClr val="F7F4FA"/>
                  </a:solidFill>
                  <a:latin typeface="Aileron Heavy"/>
                </a:rPr>
                <a:t>The data lists all court cases related to the 2018 elections, not just the ones about campaign finances</a:t>
              </a:r>
            </a:p>
          </p:txBody>
        </p:sp>
      </p:grpSp>
      <p:pic>
        <p:nvPicPr>
          <p:cNvPr id="12" name="Picture 12"/>
          <p:cNvPicPr>
            <a:picLocks noChangeAspect="1"/>
          </p:cNvPicPr>
          <p:nvPr/>
        </p:nvPicPr>
        <p:blipFill>
          <a:blip r:embed="rId4"/>
          <a:srcRect r="27765"/>
          <a:stretch>
            <a:fillRect/>
          </a:stretch>
        </p:blipFill>
        <p:spPr>
          <a:xfrm>
            <a:off x="579923" y="4704020"/>
            <a:ext cx="7801371" cy="5139002"/>
          </a:xfrm>
          <a:prstGeom prst="rect">
            <a:avLst/>
          </a:prstGeom>
        </p:spPr>
      </p:pic>
      <p:pic>
        <p:nvPicPr>
          <p:cNvPr id="13" name="Picture 13"/>
          <p:cNvPicPr>
            <a:picLocks noChangeAspect="1"/>
          </p:cNvPicPr>
          <p:nvPr/>
        </p:nvPicPr>
        <p:blipFill>
          <a:blip r:embed="rId5"/>
          <a:srcRect/>
          <a:stretch>
            <a:fillRect/>
          </a:stretch>
        </p:blipFill>
        <p:spPr>
          <a:xfrm>
            <a:off x="12614574" y="1347464"/>
            <a:ext cx="2337585" cy="2493425"/>
          </a:xfrm>
          <a:prstGeom prst="rect">
            <a:avLst/>
          </a:prstGeom>
        </p:spPr>
      </p:pic>
      <p:grpSp>
        <p:nvGrpSpPr>
          <p:cNvPr id="14" name="Group 14"/>
          <p:cNvGrpSpPr/>
          <p:nvPr/>
        </p:nvGrpSpPr>
        <p:grpSpPr>
          <a:xfrm>
            <a:off x="1028700" y="1028700"/>
            <a:ext cx="4812456" cy="2328898"/>
            <a:chOff x="0" y="0"/>
            <a:chExt cx="6416607" cy="3105198"/>
          </a:xfrm>
        </p:grpSpPr>
        <p:sp>
          <p:nvSpPr>
            <p:cNvPr id="15" name="TextBox 15"/>
            <p:cNvSpPr txBox="1"/>
            <p:nvPr/>
          </p:nvSpPr>
          <p:spPr>
            <a:xfrm>
              <a:off x="0" y="0"/>
              <a:ext cx="6416607" cy="1212394"/>
            </a:xfrm>
            <a:prstGeom prst="rect">
              <a:avLst/>
            </a:prstGeom>
          </p:spPr>
          <p:txBody>
            <a:bodyPr lIns="0" tIns="0" rIns="0" bIns="0" rtlCol="0" anchor="t">
              <a:spAutoFit/>
            </a:bodyPr>
            <a:lstStyle/>
            <a:p>
              <a:pPr>
                <a:lnSpc>
                  <a:spcPts val="7199"/>
                </a:lnSpc>
              </a:pPr>
              <a:r>
                <a:rPr lang="en-US" sz="5999">
                  <a:solidFill>
                    <a:srgbClr val="17161C"/>
                  </a:solidFill>
                  <a:latin typeface="Aileron Heavy"/>
                </a:rPr>
                <a:t>Court Cases</a:t>
              </a:r>
            </a:p>
          </p:txBody>
        </p:sp>
        <p:sp>
          <p:nvSpPr>
            <p:cNvPr id="16" name="TextBox 16"/>
            <p:cNvSpPr txBox="1"/>
            <p:nvPr/>
          </p:nvSpPr>
          <p:spPr>
            <a:xfrm>
              <a:off x="0" y="2541370"/>
              <a:ext cx="6416607" cy="563828"/>
            </a:xfrm>
            <a:prstGeom prst="rect">
              <a:avLst/>
            </a:prstGeom>
          </p:spPr>
          <p:txBody>
            <a:bodyPr lIns="0" tIns="0" rIns="0" bIns="0" rtlCol="0" anchor="t">
              <a:spAutoFit/>
            </a:bodyPr>
            <a:lstStyle/>
            <a:p>
              <a:pPr>
                <a:lnSpc>
                  <a:spcPts val="3500"/>
                </a:lnSpc>
                <a:spcBef>
                  <a:spcPct val="0"/>
                </a:spcBef>
              </a:pPr>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7F4FA"/>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11127736" y="6907444"/>
            <a:ext cx="1892551" cy="3379556"/>
          </a:xfrm>
          <a:prstGeom prst="rect">
            <a:avLst/>
          </a:prstGeom>
        </p:spPr>
      </p:pic>
      <p:pic>
        <p:nvPicPr>
          <p:cNvPr id="3" name="Picture 3"/>
          <p:cNvPicPr>
            <a:picLocks noChangeAspect="1"/>
          </p:cNvPicPr>
          <p:nvPr/>
        </p:nvPicPr>
        <p:blipFill>
          <a:blip r:embed="rId3"/>
          <a:srcRect/>
          <a:stretch>
            <a:fillRect/>
          </a:stretch>
        </p:blipFill>
        <p:spPr>
          <a:xfrm rot="5400000">
            <a:off x="10526042" y="6270719"/>
            <a:ext cx="3095939" cy="2879223"/>
          </a:xfrm>
          <a:prstGeom prst="rect">
            <a:avLst/>
          </a:prstGeom>
        </p:spPr>
      </p:pic>
      <p:sp>
        <p:nvSpPr>
          <p:cNvPr id="4" name="AutoShape 4"/>
          <p:cNvSpPr/>
          <p:nvPr/>
        </p:nvSpPr>
        <p:spPr>
          <a:xfrm>
            <a:off x="0" y="0"/>
            <a:ext cx="11127736" cy="10287000"/>
          </a:xfrm>
          <a:prstGeom prst="rect">
            <a:avLst/>
          </a:prstGeom>
          <a:solidFill>
            <a:srgbClr val="2255FF"/>
          </a:solidFill>
        </p:spPr>
      </p:sp>
      <p:sp>
        <p:nvSpPr>
          <p:cNvPr id="5" name="TextBox 5"/>
          <p:cNvSpPr txBox="1"/>
          <p:nvPr/>
        </p:nvSpPr>
        <p:spPr>
          <a:xfrm>
            <a:off x="11968331" y="1049891"/>
            <a:ext cx="5290969" cy="2420076"/>
          </a:xfrm>
          <a:prstGeom prst="rect">
            <a:avLst/>
          </a:prstGeom>
        </p:spPr>
        <p:txBody>
          <a:bodyPr lIns="0" tIns="0" rIns="0" bIns="0" rtlCol="0" anchor="t">
            <a:spAutoFit/>
          </a:bodyPr>
          <a:lstStyle/>
          <a:p>
            <a:pPr algn="r">
              <a:lnSpc>
                <a:spcPts val="9599"/>
              </a:lnSpc>
            </a:pPr>
            <a:r>
              <a:rPr lang="en-US" sz="7999">
                <a:solidFill>
                  <a:srgbClr val="17161C"/>
                </a:solidFill>
                <a:latin typeface="Aileron Heavy"/>
              </a:rPr>
              <a:t>Machine Learning</a:t>
            </a:r>
          </a:p>
        </p:txBody>
      </p:sp>
      <p:grpSp>
        <p:nvGrpSpPr>
          <p:cNvPr id="6" name="Group 6"/>
          <p:cNvGrpSpPr/>
          <p:nvPr/>
        </p:nvGrpSpPr>
        <p:grpSpPr>
          <a:xfrm>
            <a:off x="1028700" y="2232968"/>
            <a:ext cx="1173011" cy="1173011"/>
            <a:chOff x="0" y="0"/>
            <a:chExt cx="1564015" cy="1564015"/>
          </a:xfrm>
        </p:grpSpPr>
        <p:grpSp>
          <p:nvGrpSpPr>
            <p:cNvPr id="7" name="Group 7"/>
            <p:cNvGrpSpPr>
              <a:grpSpLocks noChangeAspect="1"/>
            </p:cNvGrpSpPr>
            <p:nvPr/>
          </p:nvGrpSpPr>
          <p:grpSpPr>
            <a:xfrm>
              <a:off x="0" y="0"/>
              <a:ext cx="1564015" cy="1564015"/>
              <a:chOff x="1371600" y="6705600"/>
              <a:chExt cx="10972800" cy="10972800"/>
            </a:xfrm>
          </p:grpSpPr>
          <p:sp>
            <p:nvSpPr>
              <p:cNvPr id="8" name="Freeform 8"/>
              <p:cNvSpPr/>
              <p:nvPr/>
            </p:nvSpPr>
            <p:spPr>
              <a:xfrm>
                <a:off x="1362808" y="6434629"/>
                <a:ext cx="10990384" cy="11514742"/>
              </a:xfrm>
              <a:custGeom>
                <a:avLst/>
                <a:gdLst/>
                <a:ahLst/>
                <a:cxnLst/>
                <a:rect l="l" t="t" r="r" b="b"/>
                <a:pathLst>
                  <a:path w="10990384" h="11514742">
                    <a:moveTo>
                      <a:pt x="8792" y="5757371"/>
                    </a:moveTo>
                    <a:cubicBezTo>
                      <a:pt x="0" y="7723318"/>
                      <a:pt x="1043775" y="9543701"/>
                      <a:pt x="2744885" y="10529222"/>
                    </a:cubicBezTo>
                    <a:cubicBezTo>
                      <a:pt x="4445994" y="11514742"/>
                      <a:pt x="6544389" y="11514742"/>
                      <a:pt x="8245499" y="10529222"/>
                    </a:cubicBezTo>
                    <a:cubicBezTo>
                      <a:pt x="9946609" y="9543701"/>
                      <a:pt x="10990384" y="7723318"/>
                      <a:pt x="10981592" y="5757371"/>
                    </a:cubicBezTo>
                    <a:cubicBezTo>
                      <a:pt x="10990384" y="3791424"/>
                      <a:pt x="9946609" y="1971041"/>
                      <a:pt x="8245499" y="985520"/>
                    </a:cubicBezTo>
                    <a:cubicBezTo>
                      <a:pt x="6544389" y="0"/>
                      <a:pt x="4445994" y="0"/>
                      <a:pt x="2744885" y="985520"/>
                    </a:cubicBezTo>
                    <a:cubicBezTo>
                      <a:pt x="1043775" y="1971041"/>
                      <a:pt x="0" y="3791424"/>
                      <a:pt x="8792" y="5757371"/>
                    </a:cubicBezTo>
                    <a:close/>
                  </a:path>
                </a:pathLst>
              </a:custGeom>
              <a:solidFill>
                <a:srgbClr val="17161C"/>
              </a:solidFill>
            </p:spPr>
          </p:sp>
        </p:grpSp>
        <p:sp>
          <p:nvSpPr>
            <p:cNvPr id="9" name="TextBox 9"/>
            <p:cNvSpPr txBox="1"/>
            <p:nvPr/>
          </p:nvSpPr>
          <p:spPr>
            <a:xfrm>
              <a:off x="333219" y="388736"/>
              <a:ext cx="897577" cy="777019"/>
            </a:xfrm>
            <a:prstGeom prst="rect">
              <a:avLst/>
            </a:prstGeom>
          </p:spPr>
          <p:txBody>
            <a:bodyPr lIns="0" tIns="0" rIns="0" bIns="0" rtlCol="0" anchor="t">
              <a:spAutoFit/>
            </a:bodyPr>
            <a:lstStyle/>
            <a:p>
              <a:pPr algn="ctr">
                <a:lnSpc>
                  <a:spcPts val="4559"/>
                </a:lnSpc>
              </a:pPr>
              <a:r>
                <a:rPr lang="en-US" sz="3799">
                  <a:solidFill>
                    <a:srgbClr val="F7F4FA"/>
                  </a:solidFill>
                  <a:latin typeface="Aileron Heavy"/>
                </a:rPr>
                <a:t>1</a:t>
              </a:r>
            </a:p>
          </p:txBody>
        </p:sp>
      </p:grpSp>
      <p:grpSp>
        <p:nvGrpSpPr>
          <p:cNvPr id="10" name="Group 10"/>
          <p:cNvGrpSpPr/>
          <p:nvPr/>
        </p:nvGrpSpPr>
        <p:grpSpPr>
          <a:xfrm>
            <a:off x="1028700" y="4560852"/>
            <a:ext cx="1173011" cy="1173011"/>
            <a:chOff x="0" y="0"/>
            <a:chExt cx="1564015" cy="1564015"/>
          </a:xfrm>
        </p:grpSpPr>
        <p:grpSp>
          <p:nvGrpSpPr>
            <p:cNvPr id="11" name="Group 11"/>
            <p:cNvGrpSpPr>
              <a:grpSpLocks noChangeAspect="1"/>
            </p:cNvGrpSpPr>
            <p:nvPr/>
          </p:nvGrpSpPr>
          <p:grpSpPr>
            <a:xfrm>
              <a:off x="0" y="0"/>
              <a:ext cx="1564015" cy="1564015"/>
              <a:chOff x="1371600" y="6705600"/>
              <a:chExt cx="10972800" cy="10972800"/>
            </a:xfrm>
          </p:grpSpPr>
          <p:sp>
            <p:nvSpPr>
              <p:cNvPr id="12" name="Freeform 12"/>
              <p:cNvSpPr/>
              <p:nvPr/>
            </p:nvSpPr>
            <p:spPr>
              <a:xfrm>
                <a:off x="1362808" y="6434629"/>
                <a:ext cx="10990384" cy="11514742"/>
              </a:xfrm>
              <a:custGeom>
                <a:avLst/>
                <a:gdLst/>
                <a:ahLst/>
                <a:cxnLst/>
                <a:rect l="l" t="t" r="r" b="b"/>
                <a:pathLst>
                  <a:path w="10990384" h="11514742">
                    <a:moveTo>
                      <a:pt x="8792" y="5757371"/>
                    </a:moveTo>
                    <a:cubicBezTo>
                      <a:pt x="0" y="7723318"/>
                      <a:pt x="1043775" y="9543701"/>
                      <a:pt x="2744885" y="10529222"/>
                    </a:cubicBezTo>
                    <a:cubicBezTo>
                      <a:pt x="4445994" y="11514742"/>
                      <a:pt x="6544389" y="11514742"/>
                      <a:pt x="8245499" y="10529222"/>
                    </a:cubicBezTo>
                    <a:cubicBezTo>
                      <a:pt x="9946609" y="9543701"/>
                      <a:pt x="10990384" y="7723318"/>
                      <a:pt x="10981592" y="5757371"/>
                    </a:cubicBezTo>
                    <a:cubicBezTo>
                      <a:pt x="10990384" y="3791424"/>
                      <a:pt x="9946609" y="1971041"/>
                      <a:pt x="8245499" y="985520"/>
                    </a:cubicBezTo>
                    <a:cubicBezTo>
                      <a:pt x="6544389" y="0"/>
                      <a:pt x="4445994" y="0"/>
                      <a:pt x="2744885" y="985520"/>
                    </a:cubicBezTo>
                    <a:cubicBezTo>
                      <a:pt x="1043775" y="1971041"/>
                      <a:pt x="0" y="3791424"/>
                      <a:pt x="8792" y="5757371"/>
                    </a:cubicBezTo>
                    <a:close/>
                  </a:path>
                </a:pathLst>
              </a:custGeom>
              <a:solidFill>
                <a:srgbClr val="17161C"/>
              </a:solidFill>
            </p:spPr>
          </p:sp>
        </p:grpSp>
        <p:sp>
          <p:nvSpPr>
            <p:cNvPr id="13" name="TextBox 13"/>
            <p:cNvSpPr txBox="1"/>
            <p:nvPr/>
          </p:nvSpPr>
          <p:spPr>
            <a:xfrm>
              <a:off x="333219" y="388736"/>
              <a:ext cx="897577" cy="777019"/>
            </a:xfrm>
            <a:prstGeom prst="rect">
              <a:avLst/>
            </a:prstGeom>
          </p:spPr>
          <p:txBody>
            <a:bodyPr lIns="0" tIns="0" rIns="0" bIns="0" rtlCol="0" anchor="t">
              <a:spAutoFit/>
            </a:bodyPr>
            <a:lstStyle/>
            <a:p>
              <a:pPr algn="ctr">
                <a:lnSpc>
                  <a:spcPts val="4559"/>
                </a:lnSpc>
              </a:pPr>
              <a:r>
                <a:rPr lang="en-US" sz="3799">
                  <a:solidFill>
                    <a:srgbClr val="F7F4FA"/>
                  </a:solidFill>
                  <a:latin typeface="Aileron Heavy"/>
                </a:rPr>
                <a:t>2</a:t>
              </a:r>
            </a:p>
          </p:txBody>
        </p:sp>
      </p:grpSp>
      <p:grpSp>
        <p:nvGrpSpPr>
          <p:cNvPr id="14" name="Group 14"/>
          <p:cNvGrpSpPr/>
          <p:nvPr/>
        </p:nvGrpSpPr>
        <p:grpSpPr>
          <a:xfrm>
            <a:off x="1028700" y="6881020"/>
            <a:ext cx="1173011" cy="1173011"/>
            <a:chOff x="0" y="0"/>
            <a:chExt cx="1564015" cy="1564015"/>
          </a:xfrm>
        </p:grpSpPr>
        <p:grpSp>
          <p:nvGrpSpPr>
            <p:cNvPr id="15" name="Group 15"/>
            <p:cNvGrpSpPr>
              <a:grpSpLocks noChangeAspect="1"/>
            </p:cNvGrpSpPr>
            <p:nvPr/>
          </p:nvGrpSpPr>
          <p:grpSpPr>
            <a:xfrm>
              <a:off x="0" y="0"/>
              <a:ext cx="1564015" cy="1564015"/>
              <a:chOff x="1371600" y="6705600"/>
              <a:chExt cx="10972800" cy="10972800"/>
            </a:xfrm>
          </p:grpSpPr>
          <p:sp>
            <p:nvSpPr>
              <p:cNvPr id="16" name="Freeform 16"/>
              <p:cNvSpPr/>
              <p:nvPr/>
            </p:nvSpPr>
            <p:spPr>
              <a:xfrm>
                <a:off x="1362808" y="6434629"/>
                <a:ext cx="10990384" cy="11514742"/>
              </a:xfrm>
              <a:custGeom>
                <a:avLst/>
                <a:gdLst/>
                <a:ahLst/>
                <a:cxnLst/>
                <a:rect l="l" t="t" r="r" b="b"/>
                <a:pathLst>
                  <a:path w="10990384" h="11514742">
                    <a:moveTo>
                      <a:pt x="8792" y="5757371"/>
                    </a:moveTo>
                    <a:cubicBezTo>
                      <a:pt x="0" y="7723318"/>
                      <a:pt x="1043775" y="9543701"/>
                      <a:pt x="2744885" y="10529222"/>
                    </a:cubicBezTo>
                    <a:cubicBezTo>
                      <a:pt x="4445994" y="11514742"/>
                      <a:pt x="6544389" y="11514742"/>
                      <a:pt x="8245499" y="10529222"/>
                    </a:cubicBezTo>
                    <a:cubicBezTo>
                      <a:pt x="9946609" y="9543701"/>
                      <a:pt x="10990384" y="7723318"/>
                      <a:pt x="10981592" y="5757371"/>
                    </a:cubicBezTo>
                    <a:cubicBezTo>
                      <a:pt x="10990384" y="3791424"/>
                      <a:pt x="9946609" y="1971041"/>
                      <a:pt x="8245499" y="985520"/>
                    </a:cubicBezTo>
                    <a:cubicBezTo>
                      <a:pt x="6544389" y="0"/>
                      <a:pt x="4445994" y="0"/>
                      <a:pt x="2744885" y="985520"/>
                    </a:cubicBezTo>
                    <a:cubicBezTo>
                      <a:pt x="1043775" y="1971041"/>
                      <a:pt x="0" y="3791424"/>
                      <a:pt x="8792" y="5757371"/>
                    </a:cubicBezTo>
                    <a:close/>
                  </a:path>
                </a:pathLst>
              </a:custGeom>
              <a:solidFill>
                <a:srgbClr val="17161C"/>
              </a:solidFill>
            </p:spPr>
          </p:sp>
        </p:grpSp>
        <p:sp>
          <p:nvSpPr>
            <p:cNvPr id="17" name="TextBox 17"/>
            <p:cNvSpPr txBox="1"/>
            <p:nvPr/>
          </p:nvSpPr>
          <p:spPr>
            <a:xfrm>
              <a:off x="333219" y="388736"/>
              <a:ext cx="897577" cy="777019"/>
            </a:xfrm>
            <a:prstGeom prst="rect">
              <a:avLst/>
            </a:prstGeom>
          </p:spPr>
          <p:txBody>
            <a:bodyPr lIns="0" tIns="0" rIns="0" bIns="0" rtlCol="0" anchor="t">
              <a:spAutoFit/>
            </a:bodyPr>
            <a:lstStyle/>
            <a:p>
              <a:pPr algn="ctr">
                <a:lnSpc>
                  <a:spcPts val="4559"/>
                </a:lnSpc>
              </a:pPr>
              <a:r>
                <a:rPr lang="en-US" sz="3799">
                  <a:solidFill>
                    <a:srgbClr val="F7F4FA"/>
                  </a:solidFill>
                  <a:latin typeface="Aileron Heavy"/>
                </a:rPr>
                <a:t>3</a:t>
              </a:r>
            </a:p>
          </p:txBody>
        </p:sp>
      </p:grpSp>
      <p:grpSp>
        <p:nvGrpSpPr>
          <p:cNvPr id="18" name="Group 18"/>
          <p:cNvGrpSpPr>
            <a:grpSpLocks noChangeAspect="1"/>
          </p:cNvGrpSpPr>
          <p:nvPr/>
        </p:nvGrpSpPr>
        <p:grpSpPr>
          <a:xfrm rot="5400000">
            <a:off x="16559160" y="5812291"/>
            <a:ext cx="700140" cy="700140"/>
            <a:chOff x="1371600" y="6705600"/>
            <a:chExt cx="10972800" cy="10972800"/>
          </a:xfrm>
        </p:grpSpPr>
        <p:sp>
          <p:nvSpPr>
            <p:cNvPr id="19" name="Freeform 19"/>
            <p:cNvSpPr/>
            <p:nvPr/>
          </p:nvSpPr>
          <p:spPr>
            <a:xfrm>
              <a:off x="1362808" y="6434629"/>
              <a:ext cx="10990384" cy="11514742"/>
            </a:xfrm>
            <a:custGeom>
              <a:avLst/>
              <a:gdLst/>
              <a:ahLst/>
              <a:cxnLst/>
              <a:rect l="l" t="t" r="r" b="b"/>
              <a:pathLst>
                <a:path w="10990384" h="11514742">
                  <a:moveTo>
                    <a:pt x="8792" y="5757371"/>
                  </a:moveTo>
                  <a:cubicBezTo>
                    <a:pt x="0" y="7723318"/>
                    <a:pt x="1043775" y="9543701"/>
                    <a:pt x="2744885" y="10529222"/>
                  </a:cubicBezTo>
                  <a:cubicBezTo>
                    <a:pt x="4445994" y="11514742"/>
                    <a:pt x="6544389" y="11514742"/>
                    <a:pt x="8245499" y="10529222"/>
                  </a:cubicBezTo>
                  <a:cubicBezTo>
                    <a:pt x="9946609" y="9543701"/>
                    <a:pt x="10990384" y="7723318"/>
                    <a:pt x="10981592" y="5757371"/>
                  </a:cubicBezTo>
                  <a:cubicBezTo>
                    <a:pt x="10990384" y="3791424"/>
                    <a:pt x="9946609" y="1971041"/>
                    <a:pt x="8245499" y="985520"/>
                  </a:cubicBezTo>
                  <a:cubicBezTo>
                    <a:pt x="6544389" y="0"/>
                    <a:pt x="4445994" y="0"/>
                    <a:pt x="2744885" y="985520"/>
                  </a:cubicBezTo>
                  <a:cubicBezTo>
                    <a:pt x="1043775" y="1971041"/>
                    <a:pt x="0" y="3791424"/>
                    <a:pt x="8792" y="5757371"/>
                  </a:cubicBezTo>
                  <a:close/>
                </a:path>
              </a:pathLst>
            </a:custGeom>
            <a:solidFill>
              <a:srgbClr val="17161C"/>
            </a:solidFill>
          </p:spPr>
        </p:sp>
      </p:grpSp>
      <p:pic>
        <p:nvPicPr>
          <p:cNvPr id="20" name="Picture 20"/>
          <p:cNvPicPr>
            <a:picLocks noChangeAspect="1"/>
          </p:cNvPicPr>
          <p:nvPr/>
        </p:nvPicPr>
        <p:blipFill>
          <a:blip r:embed="rId3"/>
          <a:srcRect/>
          <a:stretch>
            <a:fillRect/>
          </a:stretch>
        </p:blipFill>
        <p:spPr>
          <a:xfrm rot="5400000">
            <a:off x="13921649" y="6270719"/>
            <a:ext cx="3095939" cy="2879223"/>
          </a:xfrm>
          <a:prstGeom prst="rect">
            <a:avLst/>
          </a:prstGeom>
        </p:spPr>
      </p:pic>
      <p:sp>
        <p:nvSpPr>
          <p:cNvPr id="21" name="TextBox 21"/>
          <p:cNvSpPr txBox="1"/>
          <p:nvPr/>
        </p:nvSpPr>
        <p:spPr>
          <a:xfrm>
            <a:off x="2861930" y="2350566"/>
            <a:ext cx="6678817" cy="880666"/>
          </a:xfrm>
          <a:prstGeom prst="rect">
            <a:avLst/>
          </a:prstGeom>
        </p:spPr>
        <p:txBody>
          <a:bodyPr lIns="0" tIns="0" rIns="0" bIns="0" rtlCol="0" anchor="t">
            <a:spAutoFit/>
          </a:bodyPr>
          <a:lstStyle/>
          <a:p>
            <a:pPr>
              <a:lnSpc>
                <a:spcPts val="3500"/>
              </a:lnSpc>
              <a:spcBef>
                <a:spcPct val="0"/>
              </a:spcBef>
            </a:pPr>
            <a:r>
              <a:rPr lang="en-US" sz="2500" dirty="0">
                <a:solidFill>
                  <a:srgbClr val="F7F4FA"/>
                </a:solidFill>
                <a:latin typeface="Roboto"/>
              </a:rPr>
              <a:t>Once all the data is obtained and cleaned, a model of supervised learning is built.</a:t>
            </a:r>
          </a:p>
        </p:txBody>
      </p:sp>
      <p:sp>
        <p:nvSpPr>
          <p:cNvPr id="22" name="TextBox 22"/>
          <p:cNvSpPr txBox="1"/>
          <p:nvPr/>
        </p:nvSpPr>
        <p:spPr>
          <a:xfrm>
            <a:off x="2861930" y="4234941"/>
            <a:ext cx="6678817" cy="1763303"/>
          </a:xfrm>
          <a:prstGeom prst="rect">
            <a:avLst/>
          </a:prstGeom>
        </p:spPr>
        <p:txBody>
          <a:bodyPr lIns="0" tIns="0" rIns="0" bIns="0" rtlCol="0" anchor="t">
            <a:spAutoFit/>
          </a:bodyPr>
          <a:lstStyle/>
          <a:p>
            <a:pPr>
              <a:lnSpc>
                <a:spcPts val="3500"/>
              </a:lnSpc>
              <a:spcBef>
                <a:spcPct val="0"/>
              </a:spcBef>
            </a:pPr>
            <a:r>
              <a:rPr lang="en-US" sz="2500" dirty="0">
                <a:solidFill>
                  <a:srgbClr val="F7F4FA"/>
                </a:solidFill>
                <a:latin typeface="Roboto"/>
              </a:rPr>
              <a:t>We indicate to the model which campaigns were involved in an enquiry about financial infractions, it then learns the patterns associated with them</a:t>
            </a:r>
          </a:p>
        </p:txBody>
      </p:sp>
      <p:sp>
        <p:nvSpPr>
          <p:cNvPr id="23" name="TextBox 23"/>
          <p:cNvSpPr txBox="1"/>
          <p:nvPr/>
        </p:nvSpPr>
        <p:spPr>
          <a:xfrm>
            <a:off x="2861930" y="6555110"/>
            <a:ext cx="6678817" cy="1763303"/>
          </a:xfrm>
          <a:prstGeom prst="rect">
            <a:avLst/>
          </a:prstGeom>
        </p:spPr>
        <p:txBody>
          <a:bodyPr lIns="0" tIns="0" rIns="0" bIns="0" rtlCol="0" anchor="t">
            <a:spAutoFit/>
          </a:bodyPr>
          <a:lstStyle/>
          <a:p>
            <a:pPr>
              <a:lnSpc>
                <a:spcPts val="3500"/>
              </a:lnSpc>
              <a:spcBef>
                <a:spcPct val="0"/>
              </a:spcBef>
            </a:pPr>
            <a:r>
              <a:rPr lang="en-US" sz="2500" dirty="0">
                <a:solidFill>
                  <a:srgbClr val="F7F4FA"/>
                </a:solidFill>
                <a:latin typeface="Roboto"/>
              </a:rPr>
              <a:t>Once it has been trained on a share of the data, it moves on to test its assumption on a different share. This is when we see how well it performs</a:t>
            </a:r>
          </a:p>
        </p:txBody>
      </p:sp>
      <p:pic>
        <p:nvPicPr>
          <p:cNvPr id="24" name="Picture 24"/>
          <p:cNvPicPr>
            <a:picLocks noChangeAspect="1"/>
          </p:cNvPicPr>
          <p:nvPr/>
        </p:nvPicPr>
        <p:blipFill>
          <a:blip r:embed="rId4"/>
          <a:srcRect/>
          <a:stretch>
            <a:fillRect/>
          </a:stretch>
        </p:blipFill>
        <p:spPr>
          <a:xfrm>
            <a:off x="8819929" y="8142604"/>
            <a:ext cx="2177557" cy="2700846"/>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7161C"/>
        </a:solidFill>
        <a:effectLst/>
      </p:bgPr>
    </p:bg>
    <p:spTree>
      <p:nvGrpSpPr>
        <p:cNvPr id="1" name=""/>
        <p:cNvGrpSpPr/>
        <p:nvPr/>
      </p:nvGrpSpPr>
      <p:grpSpPr>
        <a:xfrm>
          <a:off x="0" y="0"/>
          <a:ext cx="0" cy="0"/>
          <a:chOff x="0" y="0"/>
          <a:chExt cx="0" cy="0"/>
        </a:xfrm>
      </p:grpSpPr>
      <p:grpSp>
        <p:nvGrpSpPr>
          <p:cNvPr id="2" name="Group 2"/>
          <p:cNvGrpSpPr/>
          <p:nvPr/>
        </p:nvGrpSpPr>
        <p:grpSpPr>
          <a:xfrm>
            <a:off x="1028700" y="6712456"/>
            <a:ext cx="3148756" cy="2763684"/>
            <a:chOff x="0" y="0"/>
            <a:chExt cx="4198341" cy="3684912"/>
          </a:xfrm>
        </p:grpSpPr>
        <p:sp>
          <p:nvSpPr>
            <p:cNvPr id="3" name="TextBox 3"/>
            <p:cNvSpPr txBox="1"/>
            <p:nvPr/>
          </p:nvSpPr>
          <p:spPr>
            <a:xfrm>
              <a:off x="0" y="-9525"/>
              <a:ext cx="4198341" cy="1221919"/>
            </a:xfrm>
            <a:prstGeom prst="rect">
              <a:avLst/>
            </a:prstGeom>
          </p:spPr>
          <p:txBody>
            <a:bodyPr lIns="0" tIns="0" rIns="0" bIns="0" rtlCol="0" anchor="t">
              <a:spAutoFit/>
            </a:bodyPr>
            <a:lstStyle/>
            <a:p>
              <a:pPr>
                <a:lnSpc>
                  <a:spcPts val="7200"/>
                </a:lnSpc>
              </a:pPr>
              <a:r>
                <a:rPr lang="en-US" sz="6000">
                  <a:solidFill>
                    <a:srgbClr val="73CACD"/>
                  </a:solidFill>
                  <a:latin typeface="Aileron Heavy"/>
                </a:rPr>
                <a:t>92.1%</a:t>
              </a:r>
            </a:p>
          </p:txBody>
        </p:sp>
        <p:sp>
          <p:nvSpPr>
            <p:cNvPr id="4" name="TextBox 4"/>
            <p:cNvSpPr txBox="1"/>
            <p:nvPr/>
          </p:nvSpPr>
          <p:spPr>
            <a:xfrm>
              <a:off x="0" y="2529740"/>
              <a:ext cx="4198341" cy="1155172"/>
            </a:xfrm>
            <a:prstGeom prst="rect">
              <a:avLst/>
            </a:prstGeom>
          </p:spPr>
          <p:txBody>
            <a:bodyPr lIns="0" tIns="0" rIns="0" bIns="0" rtlCol="0" anchor="t">
              <a:spAutoFit/>
            </a:bodyPr>
            <a:lstStyle/>
            <a:p>
              <a:pPr>
                <a:lnSpc>
                  <a:spcPts val="3500"/>
                </a:lnSpc>
                <a:spcBef>
                  <a:spcPct val="0"/>
                </a:spcBef>
              </a:pPr>
              <a:r>
                <a:rPr lang="en-US" sz="2500">
                  <a:solidFill>
                    <a:srgbClr val="F7F4FA"/>
                  </a:solidFill>
                  <a:latin typeface="Roboto"/>
                </a:rPr>
                <a:t>for all combined predictions</a:t>
              </a:r>
            </a:p>
          </p:txBody>
        </p:sp>
        <p:sp>
          <p:nvSpPr>
            <p:cNvPr id="5" name="TextBox 5"/>
            <p:cNvSpPr txBox="1"/>
            <p:nvPr/>
          </p:nvSpPr>
          <p:spPr>
            <a:xfrm>
              <a:off x="0" y="1601910"/>
              <a:ext cx="4198341" cy="595464"/>
            </a:xfrm>
            <a:prstGeom prst="rect">
              <a:avLst/>
            </a:prstGeom>
          </p:spPr>
          <p:txBody>
            <a:bodyPr lIns="0" tIns="0" rIns="0" bIns="0" rtlCol="0" anchor="t">
              <a:spAutoFit/>
            </a:bodyPr>
            <a:lstStyle/>
            <a:p>
              <a:pPr>
                <a:lnSpc>
                  <a:spcPts val="3599"/>
                </a:lnSpc>
              </a:pPr>
              <a:r>
                <a:rPr lang="en-US" sz="2999">
                  <a:solidFill>
                    <a:srgbClr val="F7F4FA"/>
                  </a:solidFill>
                  <a:latin typeface="Aileron Heavy"/>
                </a:rPr>
                <a:t>accuracy</a:t>
              </a:r>
            </a:p>
          </p:txBody>
        </p:sp>
      </p:grpSp>
      <p:grpSp>
        <p:nvGrpSpPr>
          <p:cNvPr id="6" name="Group 6"/>
          <p:cNvGrpSpPr/>
          <p:nvPr/>
        </p:nvGrpSpPr>
        <p:grpSpPr>
          <a:xfrm>
            <a:off x="1028700" y="1028700"/>
            <a:ext cx="10935100" cy="5596041"/>
            <a:chOff x="0" y="0"/>
            <a:chExt cx="14580134" cy="7461387"/>
          </a:xfrm>
        </p:grpSpPr>
        <p:sp>
          <p:nvSpPr>
            <p:cNvPr id="7" name="TextBox 7"/>
            <p:cNvSpPr txBox="1"/>
            <p:nvPr/>
          </p:nvSpPr>
          <p:spPr>
            <a:xfrm>
              <a:off x="0" y="0"/>
              <a:ext cx="14580134" cy="1589348"/>
            </a:xfrm>
            <a:prstGeom prst="rect">
              <a:avLst/>
            </a:prstGeom>
          </p:spPr>
          <p:txBody>
            <a:bodyPr lIns="0" tIns="0" rIns="0" bIns="0" rtlCol="0" anchor="t">
              <a:spAutoFit/>
            </a:bodyPr>
            <a:lstStyle/>
            <a:p>
              <a:pPr>
                <a:lnSpc>
                  <a:spcPts val="9456"/>
                </a:lnSpc>
              </a:pPr>
              <a:r>
                <a:rPr lang="en-US" sz="7880">
                  <a:solidFill>
                    <a:srgbClr val="F7F4FA"/>
                  </a:solidFill>
                  <a:latin typeface="Aileron Heavy"/>
                </a:rPr>
                <a:t>Model Overview</a:t>
              </a:r>
            </a:p>
          </p:txBody>
        </p:sp>
        <p:sp>
          <p:nvSpPr>
            <p:cNvPr id="8" name="TextBox 8"/>
            <p:cNvSpPr txBox="1"/>
            <p:nvPr/>
          </p:nvSpPr>
          <p:spPr>
            <a:xfrm>
              <a:off x="0" y="1965779"/>
              <a:ext cx="14580134" cy="5495608"/>
            </a:xfrm>
            <a:prstGeom prst="rect">
              <a:avLst/>
            </a:prstGeom>
          </p:spPr>
          <p:txBody>
            <a:bodyPr lIns="0" tIns="0" rIns="0" bIns="0" rtlCol="0" anchor="t">
              <a:spAutoFit/>
            </a:bodyPr>
            <a:lstStyle/>
            <a:p>
              <a:pPr marL="552977" lvl="1" indent="-276488">
                <a:lnSpc>
                  <a:spcPts val="3585"/>
                </a:lnSpc>
                <a:buFont typeface="Arial"/>
                <a:buChar char="•"/>
              </a:pPr>
              <a:r>
                <a:rPr lang="en-US" sz="2561" dirty="0">
                  <a:solidFill>
                    <a:srgbClr val="F7F4FA"/>
                  </a:solidFill>
                  <a:latin typeface="Roboto"/>
                </a:rPr>
                <a:t>A </a:t>
              </a:r>
              <a:r>
                <a:rPr lang="en-US" sz="2561" dirty="0" err="1">
                  <a:solidFill>
                    <a:srgbClr val="73CACD"/>
                  </a:solidFill>
                  <a:latin typeface="Roboto Bold"/>
                </a:rPr>
                <a:t>XGBoost</a:t>
              </a:r>
              <a:r>
                <a:rPr lang="en-US" sz="2561" dirty="0">
                  <a:solidFill>
                    <a:srgbClr val="2255FF"/>
                  </a:solidFill>
                  <a:latin typeface="Roboto Bold"/>
                </a:rPr>
                <a:t> </a:t>
              </a:r>
              <a:r>
                <a:rPr lang="en-US" sz="2561" dirty="0">
                  <a:solidFill>
                    <a:srgbClr val="F7F4FA"/>
                  </a:solidFill>
                  <a:latin typeface="Roboto"/>
                </a:rPr>
                <a:t>model was trained to classify each campaign as "flagged" or "not flagged" for possible infractions</a:t>
              </a:r>
            </a:p>
            <a:p>
              <a:pPr>
                <a:lnSpc>
                  <a:spcPts val="3585"/>
                </a:lnSpc>
              </a:pPr>
              <a:endParaRPr lang="en-US" sz="2561" dirty="0">
                <a:solidFill>
                  <a:srgbClr val="F7F4FA"/>
                </a:solidFill>
                <a:latin typeface="Roboto"/>
              </a:endParaRPr>
            </a:p>
            <a:p>
              <a:pPr marL="1105954" lvl="2" indent="-368651">
                <a:lnSpc>
                  <a:spcPts val="3585"/>
                </a:lnSpc>
                <a:buFont typeface="Arial"/>
                <a:buChar char="⚬"/>
              </a:pPr>
              <a:r>
                <a:rPr lang="en-US" sz="2561" dirty="0">
                  <a:solidFill>
                    <a:srgbClr val="73CACD"/>
                  </a:solidFill>
                  <a:latin typeface="Roboto Bold"/>
                </a:rPr>
                <a:t>Out</a:t>
              </a:r>
              <a:r>
                <a:rPr lang="en-US" sz="2561" dirty="0">
                  <a:solidFill>
                    <a:srgbClr val="2255FF"/>
                  </a:solidFill>
                  <a:latin typeface="Roboto Bold"/>
                </a:rPr>
                <a:t> </a:t>
              </a:r>
              <a:r>
                <a:rPr lang="en-US" sz="2561" dirty="0">
                  <a:solidFill>
                    <a:srgbClr val="73CACD"/>
                  </a:solidFill>
                  <a:latin typeface="Roboto Bold"/>
                </a:rPr>
                <a:t>of</a:t>
              </a:r>
              <a:r>
                <a:rPr lang="en-US" sz="2561" dirty="0">
                  <a:solidFill>
                    <a:srgbClr val="F7F4FA"/>
                  </a:solidFill>
                  <a:latin typeface="Roboto"/>
                </a:rPr>
                <a:t> a total of </a:t>
              </a:r>
              <a:r>
                <a:rPr lang="en-US" sz="2561" dirty="0">
                  <a:solidFill>
                    <a:srgbClr val="73CACD"/>
                  </a:solidFill>
                  <a:latin typeface="Roboto Bold"/>
                </a:rPr>
                <a:t>26k</a:t>
              </a:r>
              <a:r>
                <a:rPr lang="en-US" sz="2561" dirty="0">
                  <a:solidFill>
                    <a:srgbClr val="2255FF"/>
                  </a:solidFill>
                  <a:latin typeface="Roboto Bold"/>
                </a:rPr>
                <a:t> </a:t>
              </a:r>
              <a:r>
                <a:rPr lang="en-US" sz="2561" dirty="0">
                  <a:solidFill>
                    <a:srgbClr val="73CACD"/>
                  </a:solidFill>
                  <a:latin typeface="Roboto Bold"/>
                </a:rPr>
                <a:t>campaigns</a:t>
              </a:r>
              <a:r>
                <a:rPr lang="en-US" sz="2561" dirty="0">
                  <a:solidFill>
                    <a:srgbClr val="F7F4FA"/>
                  </a:solidFill>
                  <a:latin typeface="Roboto"/>
                </a:rPr>
                <a:t> in the dataset, </a:t>
              </a:r>
              <a:r>
                <a:rPr lang="en-US" sz="2561" dirty="0">
                  <a:solidFill>
                    <a:srgbClr val="73CACD"/>
                  </a:solidFill>
                  <a:latin typeface="Roboto Bold"/>
                </a:rPr>
                <a:t>8.5k</a:t>
              </a:r>
              <a:r>
                <a:rPr lang="en-US" sz="2561" dirty="0">
                  <a:solidFill>
                    <a:srgbClr val="F7F4FA"/>
                  </a:solidFill>
                  <a:latin typeface="Roboto"/>
                </a:rPr>
                <a:t> were involved in a </a:t>
              </a:r>
              <a:r>
                <a:rPr lang="en-US" sz="2561" dirty="0">
                  <a:solidFill>
                    <a:srgbClr val="73CACD"/>
                  </a:solidFill>
                  <a:latin typeface="Roboto Bold"/>
                </a:rPr>
                <a:t>court</a:t>
              </a:r>
              <a:r>
                <a:rPr lang="en-US" sz="2561" dirty="0">
                  <a:solidFill>
                    <a:srgbClr val="2255FF"/>
                  </a:solidFill>
                  <a:latin typeface="Roboto Bold"/>
                </a:rPr>
                <a:t> </a:t>
              </a:r>
              <a:r>
                <a:rPr lang="en-US" sz="2561" dirty="0">
                  <a:solidFill>
                    <a:srgbClr val="73CACD"/>
                  </a:solidFill>
                  <a:latin typeface="Roboto Bold"/>
                </a:rPr>
                <a:t>case</a:t>
              </a:r>
              <a:r>
                <a:rPr lang="en-US" sz="2561" dirty="0">
                  <a:solidFill>
                    <a:srgbClr val="2255FF"/>
                  </a:solidFill>
                  <a:latin typeface="Roboto Bold"/>
                </a:rPr>
                <a:t> </a:t>
              </a:r>
              <a:r>
                <a:rPr lang="en-US" sz="2561" dirty="0">
                  <a:solidFill>
                    <a:srgbClr val="73CACD"/>
                  </a:solidFill>
                  <a:latin typeface="Roboto Bold"/>
                </a:rPr>
                <a:t>related</a:t>
              </a:r>
              <a:r>
                <a:rPr lang="en-US" sz="2561" dirty="0">
                  <a:solidFill>
                    <a:srgbClr val="2255FF"/>
                  </a:solidFill>
                  <a:latin typeface="Roboto Bold"/>
                </a:rPr>
                <a:t> </a:t>
              </a:r>
              <a:r>
                <a:rPr lang="en-US" sz="2561" dirty="0">
                  <a:solidFill>
                    <a:srgbClr val="73CACD"/>
                  </a:solidFill>
                  <a:latin typeface="Roboto Bold"/>
                </a:rPr>
                <a:t>to</a:t>
              </a:r>
              <a:r>
                <a:rPr lang="en-US" sz="2561" dirty="0">
                  <a:solidFill>
                    <a:srgbClr val="2255FF"/>
                  </a:solidFill>
                  <a:latin typeface="Roboto Bold"/>
                </a:rPr>
                <a:t> </a:t>
              </a:r>
              <a:r>
                <a:rPr lang="en-US" sz="2561" dirty="0">
                  <a:solidFill>
                    <a:srgbClr val="73CACD"/>
                  </a:solidFill>
                  <a:latin typeface="Roboto Bold"/>
                </a:rPr>
                <a:t>their</a:t>
              </a:r>
              <a:r>
                <a:rPr lang="en-US" sz="2561" dirty="0">
                  <a:solidFill>
                    <a:srgbClr val="2255FF"/>
                  </a:solidFill>
                  <a:latin typeface="Roboto Bold"/>
                </a:rPr>
                <a:t> </a:t>
              </a:r>
              <a:r>
                <a:rPr lang="en-US" sz="2561" dirty="0">
                  <a:solidFill>
                    <a:srgbClr val="73CACD"/>
                  </a:solidFill>
                  <a:latin typeface="Roboto Bold"/>
                </a:rPr>
                <a:t>finances</a:t>
              </a:r>
              <a:r>
                <a:rPr lang="en-US" sz="2561" dirty="0">
                  <a:solidFill>
                    <a:srgbClr val="F7F4FA"/>
                  </a:solidFill>
                  <a:latin typeface="Roboto"/>
                </a:rPr>
                <a:t>.</a:t>
              </a:r>
            </a:p>
            <a:p>
              <a:pPr>
                <a:lnSpc>
                  <a:spcPts val="3585"/>
                </a:lnSpc>
              </a:pPr>
              <a:endParaRPr lang="en-US" sz="2561" dirty="0">
                <a:solidFill>
                  <a:srgbClr val="F7F4FA"/>
                </a:solidFill>
                <a:latin typeface="Roboto"/>
              </a:endParaRPr>
            </a:p>
            <a:p>
              <a:pPr marL="552977" lvl="1" indent="-276488">
                <a:lnSpc>
                  <a:spcPts val="3585"/>
                </a:lnSpc>
                <a:buFont typeface="Arial"/>
                <a:buChar char="•"/>
              </a:pPr>
              <a:r>
                <a:rPr lang="en-US" sz="2561" dirty="0">
                  <a:solidFill>
                    <a:srgbClr val="F7F4FA"/>
                  </a:solidFill>
                  <a:latin typeface="Roboto"/>
                </a:rPr>
                <a:t>It was</a:t>
              </a:r>
              <a:r>
                <a:rPr lang="en-US" sz="2561" dirty="0">
                  <a:solidFill>
                    <a:srgbClr val="2255FF"/>
                  </a:solidFill>
                  <a:latin typeface="Roboto Bold"/>
                </a:rPr>
                <a:t> </a:t>
              </a:r>
              <a:r>
                <a:rPr lang="en-US" sz="2561" dirty="0">
                  <a:solidFill>
                    <a:srgbClr val="73CACD"/>
                  </a:solidFill>
                  <a:latin typeface="Roboto Bold"/>
                </a:rPr>
                <a:t>trained</a:t>
              </a:r>
              <a:r>
                <a:rPr lang="en-US" sz="2561" dirty="0">
                  <a:solidFill>
                    <a:srgbClr val="F7F4FA"/>
                  </a:solidFill>
                  <a:latin typeface="Roboto"/>
                </a:rPr>
                <a:t> on around 18.2k datapoints and </a:t>
              </a:r>
              <a:r>
                <a:rPr lang="en-US" sz="2561" dirty="0">
                  <a:solidFill>
                    <a:srgbClr val="73CACD"/>
                  </a:solidFill>
                  <a:latin typeface="Roboto Bold"/>
                </a:rPr>
                <a:t>tested</a:t>
              </a:r>
              <a:r>
                <a:rPr lang="en-US" sz="2561" dirty="0">
                  <a:solidFill>
                    <a:srgbClr val="2255FF"/>
                  </a:solidFill>
                  <a:latin typeface="Roboto Bold"/>
                </a:rPr>
                <a:t> </a:t>
              </a:r>
              <a:r>
                <a:rPr lang="en-US" sz="2561" dirty="0">
                  <a:solidFill>
                    <a:srgbClr val="F7F4FA"/>
                  </a:solidFill>
                  <a:latin typeface="Roboto"/>
                </a:rPr>
                <a:t>on 7.8k (</a:t>
              </a:r>
              <a:r>
                <a:rPr lang="en-US" sz="2561" dirty="0">
                  <a:solidFill>
                    <a:srgbClr val="73CACD"/>
                  </a:solidFill>
                  <a:latin typeface="Roboto Bold"/>
                </a:rPr>
                <a:t>70%/30%</a:t>
              </a:r>
              <a:r>
                <a:rPr lang="en-US" sz="2561" dirty="0">
                  <a:solidFill>
                    <a:srgbClr val="73CACD"/>
                  </a:solidFill>
                  <a:latin typeface="Roboto"/>
                </a:rPr>
                <a:t>)</a:t>
              </a:r>
            </a:p>
            <a:p>
              <a:pPr>
                <a:lnSpc>
                  <a:spcPts val="3585"/>
                </a:lnSpc>
                <a:spcBef>
                  <a:spcPct val="0"/>
                </a:spcBef>
              </a:pPr>
              <a:endParaRPr lang="en-US" sz="2561" dirty="0">
                <a:solidFill>
                  <a:srgbClr val="F7F4FA"/>
                </a:solidFill>
                <a:latin typeface="Roboto"/>
              </a:endParaRPr>
            </a:p>
          </p:txBody>
        </p:sp>
      </p:grpSp>
      <p:grpSp>
        <p:nvGrpSpPr>
          <p:cNvPr id="9" name="Group 9"/>
          <p:cNvGrpSpPr/>
          <p:nvPr/>
        </p:nvGrpSpPr>
        <p:grpSpPr>
          <a:xfrm>
            <a:off x="4992623" y="6712456"/>
            <a:ext cx="3440856" cy="2766773"/>
            <a:chOff x="0" y="0"/>
            <a:chExt cx="4587807" cy="3689031"/>
          </a:xfrm>
        </p:grpSpPr>
        <p:sp>
          <p:nvSpPr>
            <p:cNvPr id="10" name="TextBox 10"/>
            <p:cNvSpPr txBox="1"/>
            <p:nvPr/>
          </p:nvSpPr>
          <p:spPr>
            <a:xfrm>
              <a:off x="0" y="0"/>
              <a:ext cx="4587807" cy="1212394"/>
            </a:xfrm>
            <a:prstGeom prst="rect">
              <a:avLst/>
            </a:prstGeom>
          </p:spPr>
          <p:txBody>
            <a:bodyPr lIns="0" tIns="0" rIns="0" bIns="0" rtlCol="0" anchor="t">
              <a:spAutoFit/>
            </a:bodyPr>
            <a:lstStyle/>
            <a:p>
              <a:pPr>
                <a:lnSpc>
                  <a:spcPts val="7199"/>
                </a:lnSpc>
              </a:pPr>
              <a:r>
                <a:rPr lang="en-US" sz="5999">
                  <a:solidFill>
                    <a:srgbClr val="73CACD"/>
                  </a:solidFill>
                  <a:latin typeface="Aileron Heavy"/>
                </a:rPr>
                <a:t>84.3%</a:t>
              </a:r>
            </a:p>
          </p:txBody>
        </p:sp>
        <p:sp>
          <p:nvSpPr>
            <p:cNvPr id="11" name="TextBox 11"/>
            <p:cNvSpPr txBox="1"/>
            <p:nvPr/>
          </p:nvSpPr>
          <p:spPr>
            <a:xfrm>
              <a:off x="0" y="3125204"/>
              <a:ext cx="4587807" cy="563828"/>
            </a:xfrm>
            <a:prstGeom prst="rect">
              <a:avLst/>
            </a:prstGeom>
          </p:spPr>
          <p:txBody>
            <a:bodyPr lIns="0" tIns="0" rIns="0" bIns="0" rtlCol="0" anchor="t">
              <a:spAutoFit/>
            </a:bodyPr>
            <a:lstStyle/>
            <a:p>
              <a:pPr>
                <a:lnSpc>
                  <a:spcPts val="3500"/>
                </a:lnSpc>
                <a:spcBef>
                  <a:spcPct val="0"/>
                </a:spcBef>
              </a:pPr>
              <a:r>
                <a:rPr lang="en-US" sz="2500">
                  <a:solidFill>
                    <a:srgbClr val="F7F4FA"/>
                  </a:solidFill>
                  <a:latin typeface="Roboto"/>
                </a:rPr>
                <a:t>were flagged</a:t>
              </a:r>
            </a:p>
          </p:txBody>
        </p:sp>
        <p:sp>
          <p:nvSpPr>
            <p:cNvPr id="12" name="TextBox 12"/>
            <p:cNvSpPr txBox="1"/>
            <p:nvPr/>
          </p:nvSpPr>
          <p:spPr>
            <a:xfrm>
              <a:off x="0" y="1601910"/>
              <a:ext cx="4587807" cy="1190927"/>
            </a:xfrm>
            <a:prstGeom prst="rect">
              <a:avLst/>
            </a:prstGeom>
          </p:spPr>
          <p:txBody>
            <a:bodyPr lIns="0" tIns="0" rIns="0" bIns="0" rtlCol="0" anchor="t">
              <a:spAutoFit/>
            </a:bodyPr>
            <a:lstStyle/>
            <a:p>
              <a:pPr>
                <a:lnSpc>
                  <a:spcPts val="3599"/>
                </a:lnSpc>
              </a:pPr>
              <a:r>
                <a:rPr lang="en-US" sz="2999">
                  <a:solidFill>
                    <a:srgbClr val="F7F4FA"/>
                  </a:solidFill>
                  <a:latin typeface="Aileron Heavy"/>
                </a:rPr>
                <a:t>of actual infractions </a:t>
              </a:r>
            </a:p>
          </p:txBody>
        </p:sp>
      </p:grpSp>
      <p:pic>
        <p:nvPicPr>
          <p:cNvPr id="13" name="Picture 13"/>
          <p:cNvPicPr>
            <a:picLocks noChangeAspect="1"/>
          </p:cNvPicPr>
          <p:nvPr/>
        </p:nvPicPr>
        <p:blipFill>
          <a:blip r:embed="rId2"/>
          <a:srcRect/>
          <a:stretch>
            <a:fillRect/>
          </a:stretch>
        </p:blipFill>
        <p:spPr>
          <a:xfrm>
            <a:off x="17002191" y="1053239"/>
            <a:ext cx="257109" cy="376665"/>
          </a:xfrm>
          <a:prstGeom prst="rect">
            <a:avLst/>
          </a:prstGeom>
        </p:spPr>
      </p:pic>
      <p:pic>
        <p:nvPicPr>
          <p:cNvPr id="14" name="Picture 14"/>
          <p:cNvPicPr>
            <a:picLocks noChangeAspect="1"/>
          </p:cNvPicPr>
          <p:nvPr/>
        </p:nvPicPr>
        <p:blipFill>
          <a:blip r:embed="rId3"/>
          <a:srcRect/>
          <a:stretch>
            <a:fillRect/>
          </a:stretch>
        </p:blipFill>
        <p:spPr>
          <a:xfrm rot="-10800000">
            <a:off x="16395449" y="6907444"/>
            <a:ext cx="1892551" cy="3379556"/>
          </a:xfrm>
          <a:prstGeom prst="rect">
            <a:avLst/>
          </a:prstGeom>
        </p:spPr>
      </p:pic>
      <p:pic>
        <p:nvPicPr>
          <p:cNvPr id="15" name="Picture 15"/>
          <p:cNvPicPr>
            <a:picLocks noChangeAspect="1"/>
          </p:cNvPicPr>
          <p:nvPr/>
        </p:nvPicPr>
        <p:blipFill>
          <a:blip r:embed="rId4"/>
          <a:srcRect/>
          <a:stretch>
            <a:fillRect/>
          </a:stretch>
        </p:blipFill>
        <p:spPr>
          <a:xfrm>
            <a:off x="14163361" y="6379077"/>
            <a:ext cx="3095939" cy="2879223"/>
          </a:xfrm>
          <a:prstGeom prst="rect">
            <a:avLst/>
          </a:prstGeom>
        </p:spPr>
      </p:pic>
      <p:pic>
        <p:nvPicPr>
          <p:cNvPr id="16" name="Picture 16"/>
          <p:cNvPicPr>
            <a:picLocks noChangeAspect="1"/>
          </p:cNvPicPr>
          <p:nvPr/>
        </p:nvPicPr>
        <p:blipFill>
          <a:blip r:embed="rId4"/>
          <a:srcRect/>
          <a:stretch>
            <a:fillRect/>
          </a:stretch>
        </p:blipFill>
        <p:spPr>
          <a:xfrm>
            <a:off x="14163361" y="3039410"/>
            <a:ext cx="3095939" cy="2879223"/>
          </a:xfrm>
          <a:prstGeom prst="rect">
            <a:avLst/>
          </a:prstGeom>
        </p:spPr>
      </p:pic>
      <p:grpSp>
        <p:nvGrpSpPr>
          <p:cNvPr id="17" name="Group 17"/>
          <p:cNvGrpSpPr>
            <a:grpSpLocks noChangeAspect="1"/>
          </p:cNvGrpSpPr>
          <p:nvPr/>
        </p:nvGrpSpPr>
        <p:grpSpPr>
          <a:xfrm>
            <a:off x="16101746" y="2737560"/>
            <a:ext cx="700140" cy="700140"/>
            <a:chOff x="1371600" y="6705600"/>
            <a:chExt cx="10972800" cy="10972800"/>
          </a:xfrm>
        </p:grpSpPr>
        <p:sp>
          <p:nvSpPr>
            <p:cNvPr id="18" name="Freeform 18"/>
            <p:cNvSpPr/>
            <p:nvPr/>
          </p:nvSpPr>
          <p:spPr>
            <a:xfrm>
              <a:off x="1362808" y="6434629"/>
              <a:ext cx="10990384" cy="11514742"/>
            </a:xfrm>
            <a:custGeom>
              <a:avLst/>
              <a:gdLst/>
              <a:ahLst/>
              <a:cxnLst/>
              <a:rect l="l" t="t" r="r" b="b"/>
              <a:pathLst>
                <a:path w="10990384" h="11514742">
                  <a:moveTo>
                    <a:pt x="8792" y="5757371"/>
                  </a:moveTo>
                  <a:cubicBezTo>
                    <a:pt x="0" y="7723318"/>
                    <a:pt x="1043775" y="9543701"/>
                    <a:pt x="2744885" y="10529222"/>
                  </a:cubicBezTo>
                  <a:cubicBezTo>
                    <a:pt x="4445994" y="11514742"/>
                    <a:pt x="6544389" y="11514742"/>
                    <a:pt x="8245499" y="10529222"/>
                  </a:cubicBezTo>
                  <a:cubicBezTo>
                    <a:pt x="9946609" y="9543701"/>
                    <a:pt x="10990384" y="7723318"/>
                    <a:pt x="10981592" y="5757371"/>
                  </a:cubicBezTo>
                  <a:cubicBezTo>
                    <a:pt x="10990384" y="3791424"/>
                    <a:pt x="9946609" y="1971041"/>
                    <a:pt x="8245499" y="985520"/>
                  </a:cubicBezTo>
                  <a:cubicBezTo>
                    <a:pt x="6544389" y="0"/>
                    <a:pt x="4445994" y="0"/>
                    <a:pt x="2744885" y="985520"/>
                  </a:cubicBezTo>
                  <a:cubicBezTo>
                    <a:pt x="1043775" y="1971041"/>
                    <a:pt x="0" y="3791424"/>
                    <a:pt x="8792" y="5757371"/>
                  </a:cubicBezTo>
                  <a:close/>
                </a:path>
              </a:pathLst>
            </a:custGeom>
            <a:solidFill>
              <a:srgbClr val="2255FF"/>
            </a:solidFill>
          </p:spPr>
        </p:sp>
      </p:grpSp>
      <p:grpSp>
        <p:nvGrpSpPr>
          <p:cNvPr id="19" name="Group 19"/>
          <p:cNvGrpSpPr/>
          <p:nvPr/>
        </p:nvGrpSpPr>
        <p:grpSpPr>
          <a:xfrm>
            <a:off x="9018523" y="6712456"/>
            <a:ext cx="3440856" cy="3210282"/>
            <a:chOff x="0" y="0"/>
            <a:chExt cx="4587807" cy="4280376"/>
          </a:xfrm>
        </p:grpSpPr>
        <p:sp>
          <p:nvSpPr>
            <p:cNvPr id="20" name="TextBox 20"/>
            <p:cNvSpPr txBox="1"/>
            <p:nvPr/>
          </p:nvSpPr>
          <p:spPr>
            <a:xfrm>
              <a:off x="0" y="0"/>
              <a:ext cx="4587807" cy="1212394"/>
            </a:xfrm>
            <a:prstGeom prst="rect">
              <a:avLst/>
            </a:prstGeom>
          </p:spPr>
          <p:txBody>
            <a:bodyPr lIns="0" tIns="0" rIns="0" bIns="0" rtlCol="0" anchor="t">
              <a:spAutoFit/>
            </a:bodyPr>
            <a:lstStyle/>
            <a:p>
              <a:pPr>
                <a:lnSpc>
                  <a:spcPts val="7199"/>
                </a:lnSpc>
              </a:pPr>
              <a:r>
                <a:rPr lang="en-US" sz="5999">
                  <a:solidFill>
                    <a:srgbClr val="73CACD"/>
                  </a:solidFill>
                  <a:latin typeface="Aileron Heavy"/>
                </a:rPr>
                <a:t>91%</a:t>
              </a:r>
            </a:p>
          </p:txBody>
        </p:sp>
        <p:sp>
          <p:nvSpPr>
            <p:cNvPr id="21" name="TextBox 21"/>
            <p:cNvSpPr txBox="1"/>
            <p:nvPr/>
          </p:nvSpPr>
          <p:spPr>
            <a:xfrm>
              <a:off x="0" y="3125204"/>
              <a:ext cx="4587807" cy="1155172"/>
            </a:xfrm>
            <a:prstGeom prst="rect">
              <a:avLst/>
            </a:prstGeom>
          </p:spPr>
          <p:txBody>
            <a:bodyPr lIns="0" tIns="0" rIns="0" bIns="0" rtlCol="0" anchor="t">
              <a:spAutoFit/>
            </a:bodyPr>
            <a:lstStyle/>
            <a:p>
              <a:pPr>
                <a:lnSpc>
                  <a:spcPts val="3500"/>
                </a:lnSpc>
                <a:spcBef>
                  <a:spcPct val="0"/>
                </a:spcBef>
              </a:pPr>
              <a:r>
                <a:rPr lang="en-US" sz="2500">
                  <a:solidFill>
                    <a:srgbClr val="F7F4FA"/>
                  </a:solidFill>
                  <a:latin typeface="Roboto"/>
                </a:rPr>
                <a:t>had been involved in a court case</a:t>
              </a:r>
            </a:p>
          </p:txBody>
        </p:sp>
        <p:sp>
          <p:nvSpPr>
            <p:cNvPr id="22" name="TextBox 22"/>
            <p:cNvSpPr txBox="1"/>
            <p:nvPr/>
          </p:nvSpPr>
          <p:spPr>
            <a:xfrm>
              <a:off x="0" y="1601911"/>
              <a:ext cx="4587807" cy="1190927"/>
            </a:xfrm>
            <a:prstGeom prst="rect">
              <a:avLst/>
            </a:prstGeom>
          </p:spPr>
          <p:txBody>
            <a:bodyPr lIns="0" tIns="0" rIns="0" bIns="0" rtlCol="0" anchor="t">
              <a:spAutoFit/>
            </a:bodyPr>
            <a:lstStyle/>
            <a:p>
              <a:pPr>
                <a:lnSpc>
                  <a:spcPts val="3599"/>
                </a:lnSpc>
              </a:pPr>
              <a:r>
                <a:rPr lang="en-US" sz="2999" dirty="0">
                  <a:solidFill>
                    <a:srgbClr val="F7F4FA"/>
                  </a:solidFill>
                  <a:latin typeface="Aileron Heavy"/>
                </a:rPr>
                <a:t>of flagged campaigns</a:t>
              </a: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17161C"/>
        </a:solidFill>
        <a:effectLst/>
      </p:bgPr>
    </p:bg>
    <p:spTree>
      <p:nvGrpSpPr>
        <p:cNvPr id="1" name=""/>
        <p:cNvGrpSpPr/>
        <p:nvPr/>
      </p:nvGrpSpPr>
      <p:grpSpPr>
        <a:xfrm>
          <a:off x="0" y="0"/>
          <a:ext cx="0" cy="0"/>
          <a:chOff x="0" y="0"/>
          <a:chExt cx="0" cy="0"/>
        </a:xfrm>
      </p:grpSpPr>
      <p:sp>
        <p:nvSpPr>
          <p:cNvPr id="2" name="AutoShape 2"/>
          <p:cNvSpPr/>
          <p:nvPr/>
        </p:nvSpPr>
        <p:spPr>
          <a:xfrm>
            <a:off x="0" y="0"/>
            <a:ext cx="6763519" cy="10287000"/>
          </a:xfrm>
          <a:prstGeom prst="rect">
            <a:avLst/>
          </a:prstGeom>
          <a:solidFill>
            <a:srgbClr val="F7F4FA"/>
          </a:solidFill>
        </p:spPr>
      </p:sp>
      <p:pic>
        <p:nvPicPr>
          <p:cNvPr id="3" name="Picture 3"/>
          <p:cNvPicPr>
            <a:picLocks noChangeAspect="1"/>
          </p:cNvPicPr>
          <p:nvPr/>
        </p:nvPicPr>
        <p:blipFill>
          <a:blip r:embed="rId2"/>
          <a:srcRect/>
          <a:stretch>
            <a:fillRect/>
          </a:stretch>
        </p:blipFill>
        <p:spPr>
          <a:xfrm rot="5400000">
            <a:off x="743502" y="7650946"/>
            <a:ext cx="1892551" cy="3379556"/>
          </a:xfrm>
          <a:prstGeom prst="rect">
            <a:avLst/>
          </a:prstGeom>
        </p:spPr>
      </p:pic>
      <p:pic>
        <p:nvPicPr>
          <p:cNvPr id="4" name="Picture 4"/>
          <p:cNvPicPr>
            <a:picLocks noChangeAspect="1"/>
          </p:cNvPicPr>
          <p:nvPr/>
        </p:nvPicPr>
        <p:blipFill>
          <a:blip r:embed="rId3"/>
          <a:srcRect/>
          <a:stretch>
            <a:fillRect/>
          </a:stretch>
        </p:blipFill>
        <p:spPr>
          <a:xfrm rot="-10800000">
            <a:off x="1935543" y="6379077"/>
            <a:ext cx="3095939" cy="2879223"/>
          </a:xfrm>
          <a:prstGeom prst="rect">
            <a:avLst/>
          </a:prstGeom>
        </p:spPr>
      </p:pic>
      <p:grpSp>
        <p:nvGrpSpPr>
          <p:cNvPr id="5" name="Group 5"/>
          <p:cNvGrpSpPr>
            <a:grpSpLocks noChangeAspect="1"/>
          </p:cNvGrpSpPr>
          <p:nvPr/>
        </p:nvGrpSpPr>
        <p:grpSpPr>
          <a:xfrm rot="-10800000">
            <a:off x="4681412" y="6029007"/>
            <a:ext cx="700140" cy="700140"/>
            <a:chOff x="1371600" y="6705600"/>
            <a:chExt cx="10972800" cy="10972800"/>
          </a:xfrm>
        </p:grpSpPr>
        <p:sp>
          <p:nvSpPr>
            <p:cNvPr id="6" name="Freeform 6"/>
            <p:cNvSpPr/>
            <p:nvPr/>
          </p:nvSpPr>
          <p:spPr>
            <a:xfrm>
              <a:off x="1362808" y="6434629"/>
              <a:ext cx="10990384" cy="11514742"/>
            </a:xfrm>
            <a:custGeom>
              <a:avLst/>
              <a:gdLst/>
              <a:ahLst/>
              <a:cxnLst/>
              <a:rect l="l" t="t" r="r" b="b"/>
              <a:pathLst>
                <a:path w="10990384" h="11514742">
                  <a:moveTo>
                    <a:pt x="8792" y="5757371"/>
                  </a:moveTo>
                  <a:cubicBezTo>
                    <a:pt x="0" y="7723318"/>
                    <a:pt x="1043775" y="9543701"/>
                    <a:pt x="2744885" y="10529222"/>
                  </a:cubicBezTo>
                  <a:cubicBezTo>
                    <a:pt x="4445994" y="11514742"/>
                    <a:pt x="6544389" y="11514742"/>
                    <a:pt x="8245499" y="10529222"/>
                  </a:cubicBezTo>
                  <a:cubicBezTo>
                    <a:pt x="9946609" y="9543701"/>
                    <a:pt x="10990384" y="7723318"/>
                    <a:pt x="10981592" y="5757371"/>
                  </a:cubicBezTo>
                  <a:cubicBezTo>
                    <a:pt x="10990384" y="3791424"/>
                    <a:pt x="9946609" y="1971041"/>
                    <a:pt x="8245499" y="985520"/>
                  </a:cubicBezTo>
                  <a:cubicBezTo>
                    <a:pt x="6544389" y="0"/>
                    <a:pt x="4445994" y="0"/>
                    <a:pt x="2744885" y="985520"/>
                  </a:cubicBezTo>
                  <a:cubicBezTo>
                    <a:pt x="1043775" y="1971041"/>
                    <a:pt x="0" y="3791424"/>
                    <a:pt x="8792" y="5757371"/>
                  </a:cubicBezTo>
                  <a:close/>
                </a:path>
              </a:pathLst>
            </a:custGeom>
            <a:solidFill>
              <a:srgbClr val="2255FF"/>
            </a:solidFill>
          </p:spPr>
        </p:sp>
      </p:grpSp>
      <p:pic>
        <p:nvPicPr>
          <p:cNvPr id="7" name="Picture 7"/>
          <p:cNvPicPr>
            <a:picLocks noChangeAspect="1"/>
          </p:cNvPicPr>
          <p:nvPr/>
        </p:nvPicPr>
        <p:blipFill>
          <a:blip r:embed="rId3"/>
          <a:srcRect/>
          <a:stretch>
            <a:fillRect/>
          </a:stretch>
        </p:blipFill>
        <p:spPr>
          <a:xfrm rot="-10800000">
            <a:off x="-1607579" y="6379077"/>
            <a:ext cx="3095939" cy="2879223"/>
          </a:xfrm>
          <a:prstGeom prst="rect">
            <a:avLst/>
          </a:prstGeom>
        </p:spPr>
      </p:pic>
      <p:pic>
        <p:nvPicPr>
          <p:cNvPr id="8" name="Picture 8"/>
          <p:cNvPicPr>
            <a:picLocks noChangeAspect="1"/>
          </p:cNvPicPr>
          <p:nvPr/>
        </p:nvPicPr>
        <p:blipFill>
          <a:blip r:embed="rId4"/>
          <a:srcRect/>
          <a:stretch>
            <a:fillRect/>
          </a:stretch>
        </p:blipFill>
        <p:spPr>
          <a:xfrm>
            <a:off x="9220200" y="2552700"/>
            <a:ext cx="5537345" cy="5965260"/>
          </a:xfrm>
          <a:prstGeom prst="rect">
            <a:avLst/>
          </a:prstGeom>
        </p:spPr>
      </p:pic>
      <p:sp>
        <p:nvSpPr>
          <p:cNvPr id="9" name="TextBox 9"/>
          <p:cNvSpPr txBox="1"/>
          <p:nvPr/>
        </p:nvSpPr>
        <p:spPr>
          <a:xfrm>
            <a:off x="1028700" y="1028700"/>
            <a:ext cx="5185270" cy="3630115"/>
          </a:xfrm>
          <a:prstGeom prst="rect">
            <a:avLst/>
          </a:prstGeom>
        </p:spPr>
        <p:txBody>
          <a:bodyPr lIns="0" tIns="0" rIns="0" bIns="0" rtlCol="0" anchor="t">
            <a:spAutoFit/>
          </a:bodyPr>
          <a:lstStyle/>
          <a:p>
            <a:pPr>
              <a:lnSpc>
                <a:spcPts val="9599"/>
              </a:lnSpc>
            </a:pPr>
            <a:r>
              <a:rPr lang="en-US" sz="7999">
                <a:solidFill>
                  <a:srgbClr val="17161C"/>
                </a:solidFill>
                <a:latin typeface="Aileron Heavy"/>
              </a:rPr>
              <a:t>Most Important Features</a:t>
            </a:r>
          </a:p>
        </p:txBody>
      </p:sp>
      <p:grpSp>
        <p:nvGrpSpPr>
          <p:cNvPr id="10" name="Group 10"/>
          <p:cNvGrpSpPr/>
          <p:nvPr/>
        </p:nvGrpSpPr>
        <p:grpSpPr>
          <a:xfrm>
            <a:off x="7315200" y="266700"/>
            <a:ext cx="10385605" cy="9834120"/>
            <a:chOff x="-185973" y="-9525"/>
            <a:chExt cx="13847473" cy="13684101"/>
          </a:xfrm>
        </p:grpSpPr>
        <p:sp>
          <p:nvSpPr>
            <p:cNvPr id="11" name="TextBox 11"/>
            <p:cNvSpPr txBox="1"/>
            <p:nvPr/>
          </p:nvSpPr>
          <p:spPr>
            <a:xfrm>
              <a:off x="0" y="-9525"/>
              <a:ext cx="13661500" cy="795460"/>
            </a:xfrm>
            <a:prstGeom prst="rect">
              <a:avLst/>
            </a:prstGeom>
          </p:spPr>
          <p:txBody>
            <a:bodyPr lIns="0" tIns="0" rIns="0" bIns="0" rtlCol="0" anchor="t">
              <a:spAutoFit/>
            </a:bodyPr>
            <a:lstStyle/>
            <a:p>
              <a:pPr>
                <a:lnSpc>
                  <a:spcPts val="4676"/>
                </a:lnSpc>
              </a:pPr>
              <a:endParaRPr/>
            </a:p>
          </p:txBody>
        </p:sp>
        <p:sp>
          <p:nvSpPr>
            <p:cNvPr id="12" name="TextBox 12"/>
            <p:cNvSpPr txBox="1"/>
            <p:nvPr/>
          </p:nvSpPr>
          <p:spPr>
            <a:xfrm>
              <a:off x="-185973" y="12139947"/>
              <a:ext cx="13661500" cy="1534629"/>
            </a:xfrm>
            <a:prstGeom prst="rect">
              <a:avLst/>
            </a:prstGeom>
          </p:spPr>
          <p:txBody>
            <a:bodyPr lIns="0" tIns="0" rIns="0" bIns="0" rtlCol="0" anchor="t">
              <a:spAutoFit/>
            </a:bodyPr>
            <a:lstStyle/>
            <a:p>
              <a:pPr marL="388620" lvl="1" indent="-194310">
                <a:lnSpc>
                  <a:spcPts val="2520"/>
                </a:lnSpc>
                <a:buFont typeface="Arial"/>
                <a:buChar char="•"/>
              </a:pPr>
              <a:r>
                <a:rPr lang="en-US" sz="1800" dirty="0">
                  <a:solidFill>
                    <a:srgbClr val="F7F4FA"/>
                  </a:solidFill>
                  <a:latin typeface="Roboto"/>
                </a:rPr>
                <a:t>The </a:t>
              </a:r>
              <a:r>
                <a:rPr lang="en-US" sz="1800" dirty="0">
                  <a:solidFill>
                    <a:schemeClr val="bg1"/>
                  </a:solidFill>
                  <a:latin typeface="Roboto Bold"/>
                </a:rPr>
                <a:t>State</a:t>
              </a:r>
              <a:r>
                <a:rPr lang="en-US" sz="1800" dirty="0">
                  <a:solidFill>
                    <a:srgbClr val="2255FF"/>
                  </a:solidFill>
                  <a:latin typeface="Roboto"/>
                </a:rPr>
                <a:t> </a:t>
              </a:r>
              <a:r>
                <a:rPr lang="en-US" sz="1800" dirty="0">
                  <a:solidFill>
                    <a:srgbClr val="F7F4FA"/>
                  </a:solidFill>
                  <a:latin typeface="Roboto"/>
                </a:rPr>
                <a:t>where the campaign was held was found to be the </a:t>
              </a:r>
              <a:r>
                <a:rPr lang="en-US" sz="1800" dirty="0">
                  <a:solidFill>
                    <a:schemeClr val="bg1"/>
                  </a:solidFill>
                  <a:latin typeface="Roboto Bold"/>
                </a:rPr>
                <a:t>most important </a:t>
              </a:r>
              <a:r>
                <a:rPr lang="en-US" sz="1800" dirty="0">
                  <a:solidFill>
                    <a:srgbClr val="F7F4FA"/>
                  </a:solidFill>
                  <a:latin typeface="Roboto"/>
                </a:rPr>
                <a:t>features in determining whether the campaign should be flagged for possible infraction</a:t>
              </a:r>
            </a:p>
            <a:p>
              <a:pPr>
                <a:lnSpc>
                  <a:spcPts val="1773"/>
                </a:lnSpc>
              </a:pPr>
              <a:endParaRPr lang="en-US" sz="1800" dirty="0">
                <a:solidFill>
                  <a:srgbClr val="F7F4FA"/>
                </a:solidFill>
                <a:latin typeface="Roboto"/>
              </a:endParaRPr>
            </a:p>
            <a:p>
              <a:pPr>
                <a:lnSpc>
                  <a:spcPts val="1773"/>
                </a:lnSpc>
                <a:spcBef>
                  <a:spcPct val="0"/>
                </a:spcBef>
              </a:pPr>
              <a:endParaRPr lang="en-US" sz="1800" dirty="0">
                <a:solidFill>
                  <a:srgbClr val="F7F4FA"/>
                </a:solidFill>
                <a:latin typeface="Roboto"/>
              </a:endParaRPr>
            </a:p>
          </p:txBody>
        </p:sp>
      </p:grpSp>
      <p:sp>
        <p:nvSpPr>
          <p:cNvPr id="16" name="TextBox 15">
            <a:extLst>
              <a:ext uri="{FF2B5EF4-FFF2-40B4-BE49-F238E27FC236}">
                <a16:creationId xmlns:a16="http://schemas.microsoft.com/office/drawing/2014/main" id="{F05B6692-FB39-469C-B361-E15405825625}"/>
              </a:ext>
            </a:extLst>
          </p:cNvPr>
          <p:cNvSpPr txBox="1"/>
          <p:nvPr/>
        </p:nvSpPr>
        <p:spPr>
          <a:xfrm>
            <a:off x="7454680" y="393926"/>
            <a:ext cx="9949068" cy="1569660"/>
          </a:xfrm>
          <a:prstGeom prst="rect">
            <a:avLst/>
          </a:prstGeom>
          <a:noFill/>
        </p:spPr>
        <p:txBody>
          <a:bodyPr wrap="square">
            <a:spAutoFit/>
          </a:bodyPr>
          <a:lstStyle/>
          <a:p>
            <a:r>
              <a:rPr lang="en-US" sz="3200" b="1" i="0" dirty="0">
                <a:solidFill>
                  <a:schemeClr val="bg1"/>
                </a:solidFill>
                <a:effectLst/>
                <a:latin typeface="Roboto" panose="020B0604020202020204" charset="0"/>
                <a:ea typeface="Roboto" panose="020B0604020202020204" charset="0"/>
              </a:rPr>
              <a:t>The importance</a:t>
            </a:r>
            <a:r>
              <a:rPr lang="en-US" sz="3200" b="1" dirty="0">
                <a:solidFill>
                  <a:schemeClr val="bg1"/>
                </a:solidFill>
                <a:latin typeface="Roboto" panose="020B0604020202020204" charset="0"/>
                <a:ea typeface="Roboto" panose="020B0604020202020204" charset="0"/>
              </a:rPr>
              <a:t> score of a feature relates to how much </a:t>
            </a:r>
            <a:r>
              <a:rPr lang="en-US" sz="3200" b="1" i="0" dirty="0">
                <a:solidFill>
                  <a:schemeClr val="bg1"/>
                </a:solidFill>
                <a:effectLst/>
                <a:latin typeface="Roboto" panose="020B0604020202020204" charset="0"/>
                <a:ea typeface="Roboto" panose="020B0604020202020204" charset="0"/>
              </a:rPr>
              <a:t>that attribute is used to make key decisions with decision trees.</a:t>
            </a:r>
            <a:endParaRPr lang="en-GB" sz="3200" b="1" dirty="0">
              <a:solidFill>
                <a:schemeClr val="bg1"/>
              </a:solidFill>
              <a:latin typeface="Roboto" panose="020B0604020202020204" charset="0"/>
              <a:ea typeface="Roboto" panose="020B0604020202020204"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17161C"/>
        </a:solidFill>
        <a:effectLst/>
      </p:bgPr>
    </p:bg>
    <p:spTree>
      <p:nvGrpSpPr>
        <p:cNvPr id="1" name=""/>
        <p:cNvGrpSpPr/>
        <p:nvPr/>
      </p:nvGrpSpPr>
      <p:grpSpPr>
        <a:xfrm>
          <a:off x="0" y="0"/>
          <a:ext cx="0" cy="0"/>
          <a:chOff x="0" y="0"/>
          <a:chExt cx="0" cy="0"/>
        </a:xfrm>
      </p:grpSpPr>
      <p:sp>
        <p:nvSpPr>
          <p:cNvPr id="2" name="AutoShape 2"/>
          <p:cNvSpPr/>
          <p:nvPr/>
        </p:nvSpPr>
        <p:spPr>
          <a:xfrm>
            <a:off x="0" y="0"/>
            <a:ext cx="6763519" cy="10287000"/>
          </a:xfrm>
          <a:prstGeom prst="rect">
            <a:avLst/>
          </a:prstGeom>
          <a:solidFill>
            <a:srgbClr val="F7F4FA"/>
          </a:solidFill>
        </p:spPr>
      </p:sp>
      <p:pic>
        <p:nvPicPr>
          <p:cNvPr id="3" name="Picture 3"/>
          <p:cNvPicPr>
            <a:picLocks noChangeAspect="1"/>
          </p:cNvPicPr>
          <p:nvPr/>
        </p:nvPicPr>
        <p:blipFill>
          <a:blip r:embed="rId2"/>
          <a:srcRect/>
          <a:stretch>
            <a:fillRect/>
          </a:stretch>
        </p:blipFill>
        <p:spPr>
          <a:xfrm rot="5400000">
            <a:off x="743502" y="7650946"/>
            <a:ext cx="1892551" cy="3379556"/>
          </a:xfrm>
          <a:prstGeom prst="rect">
            <a:avLst/>
          </a:prstGeom>
        </p:spPr>
      </p:pic>
      <p:pic>
        <p:nvPicPr>
          <p:cNvPr id="4" name="Picture 4"/>
          <p:cNvPicPr>
            <a:picLocks noChangeAspect="1"/>
          </p:cNvPicPr>
          <p:nvPr/>
        </p:nvPicPr>
        <p:blipFill>
          <a:blip r:embed="rId3"/>
          <a:srcRect/>
          <a:stretch>
            <a:fillRect/>
          </a:stretch>
        </p:blipFill>
        <p:spPr>
          <a:xfrm rot="-10800000">
            <a:off x="1935543" y="6379077"/>
            <a:ext cx="3095939" cy="2879223"/>
          </a:xfrm>
          <a:prstGeom prst="rect">
            <a:avLst/>
          </a:prstGeom>
        </p:spPr>
      </p:pic>
      <p:grpSp>
        <p:nvGrpSpPr>
          <p:cNvPr id="5" name="Group 5"/>
          <p:cNvGrpSpPr>
            <a:grpSpLocks noChangeAspect="1"/>
          </p:cNvGrpSpPr>
          <p:nvPr/>
        </p:nvGrpSpPr>
        <p:grpSpPr>
          <a:xfrm rot="-10800000">
            <a:off x="4681412" y="6029007"/>
            <a:ext cx="700140" cy="700140"/>
            <a:chOff x="1371600" y="6705600"/>
            <a:chExt cx="10972800" cy="10972800"/>
          </a:xfrm>
        </p:grpSpPr>
        <p:sp>
          <p:nvSpPr>
            <p:cNvPr id="6" name="Freeform 6"/>
            <p:cNvSpPr/>
            <p:nvPr/>
          </p:nvSpPr>
          <p:spPr>
            <a:xfrm>
              <a:off x="1362808" y="6434629"/>
              <a:ext cx="10990384" cy="11514742"/>
            </a:xfrm>
            <a:custGeom>
              <a:avLst/>
              <a:gdLst/>
              <a:ahLst/>
              <a:cxnLst/>
              <a:rect l="l" t="t" r="r" b="b"/>
              <a:pathLst>
                <a:path w="10990384" h="11514742">
                  <a:moveTo>
                    <a:pt x="8792" y="5757371"/>
                  </a:moveTo>
                  <a:cubicBezTo>
                    <a:pt x="0" y="7723318"/>
                    <a:pt x="1043775" y="9543701"/>
                    <a:pt x="2744885" y="10529222"/>
                  </a:cubicBezTo>
                  <a:cubicBezTo>
                    <a:pt x="4445994" y="11514742"/>
                    <a:pt x="6544389" y="11514742"/>
                    <a:pt x="8245499" y="10529222"/>
                  </a:cubicBezTo>
                  <a:cubicBezTo>
                    <a:pt x="9946609" y="9543701"/>
                    <a:pt x="10990384" y="7723318"/>
                    <a:pt x="10981592" y="5757371"/>
                  </a:cubicBezTo>
                  <a:cubicBezTo>
                    <a:pt x="10990384" y="3791424"/>
                    <a:pt x="9946609" y="1971041"/>
                    <a:pt x="8245499" y="985520"/>
                  </a:cubicBezTo>
                  <a:cubicBezTo>
                    <a:pt x="6544389" y="0"/>
                    <a:pt x="4445994" y="0"/>
                    <a:pt x="2744885" y="985520"/>
                  </a:cubicBezTo>
                  <a:cubicBezTo>
                    <a:pt x="1043775" y="1971041"/>
                    <a:pt x="0" y="3791424"/>
                    <a:pt x="8792" y="5757371"/>
                  </a:cubicBezTo>
                  <a:close/>
                </a:path>
              </a:pathLst>
            </a:custGeom>
            <a:solidFill>
              <a:srgbClr val="2255FF"/>
            </a:solidFill>
          </p:spPr>
        </p:sp>
      </p:grpSp>
      <p:pic>
        <p:nvPicPr>
          <p:cNvPr id="7" name="Picture 7"/>
          <p:cNvPicPr>
            <a:picLocks noChangeAspect="1"/>
          </p:cNvPicPr>
          <p:nvPr/>
        </p:nvPicPr>
        <p:blipFill>
          <a:blip r:embed="rId3"/>
          <a:srcRect/>
          <a:stretch>
            <a:fillRect/>
          </a:stretch>
        </p:blipFill>
        <p:spPr>
          <a:xfrm rot="-10800000">
            <a:off x="-1607579" y="6379077"/>
            <a:ext cx="3095939" cy="2879223"/>
          </a:xfrm>
          <a:prstGeom prst="rect">
            <a:avLst/>
          </a:prstGeom>
        </p:spPr>
      </p:pic>
      <p:sp>
        <p:nvSpPr>
          <p:cNvPr id="9" name="TextBox 9"/>
          <p:cNvSpPr txBox="1"/>
          <p:nvPr/>
        </p:nvSpPr>
        <p:spPr>
          <a:xfrm>
            <a:off x="1028700" y="1019175"/>
            <a:ext cx="5185270" cy="4149725"/>
          </a:xfrm>
          <a:prstGeom prst="rect">
            <a:avLst/>
          </a:prstGeom>
        </p:spPr>
        <p:txBody>
          <a:bodyPr lIns="0" tIns="0" rIns="0" bIns="0" rtlCol="0" anchor="t">
            <a:spAutoFit/>
          </a:bodyPr>
          <a:lstStyle/>
          <a:p>
            <a:pPr>
              <a:lnSpc>
                <a:spcPts val="9600"/>
              </a:lnSpc>
            </a:pPr>
            <a:r>
              <a:rPr lang="en-US" sz="8000">
                <a:solidFill>
                  <a:srgbClr val="17161C"/>
                </a:solidFill>
                <a:latin typeface="Aileron Heavy"/>
              </a:rPr>
              <a:t>Most Important Features</a:t>
            </a:r>
          </a:p>
          <a:p>
            <a:pPr>
              <a:lnSpc>
                <a:spcPts val="3840"/>
              </a:lnSpc>
            </a:pPr>
            <a:r>
              <a:rPr lang="en-US" sz="3200">
                <a:solidFill>
                  <a:srgbClr val="17161C"/>
                </a:solidFill>
                <a:latin typeface="Aileron Heavy"/>
              </a:rPr>
              <a:t>exc. Home States</a:t>
            </a:r>
          </a:p>
        </p:txBody>
      </p:sp>
      <p:grpSp>
        <p:nvGrpSpPr>
          <p:cNvPr id="13" name="Group 10">
            <a:extLst>
              <a:ext uri="{FF2B5EF4-FFF2-40B4-BE49-F238E27FC236}">
                <a16:creationId xmlns:a16="http://schemas.microsoft.com/office/drawing/2014/main" id="{E31F14CB-38BF-4188-8D26-F523AAF424D1}"/>
              </a:ext>
            </a:extLst>
          </p:cNvPr>
          <p:cNvGrpSpPr/>
          <p:nvPr/>
        </p:nvGrpSpPr>
        <p:grpSpPr>
          <a:xfrm>
            <a:off x="7315520" y="7521928"/>
            <a:ext cx="10246125" cy="2497777"/>
            <a:chOff x="0" y="0"/>
            <a:chExt cx="13661500" cy="3330370"/>
          </a:xfrm>
        </p:grpSpPr>
        <p:sp>
          <p:nvSpPr>
            <p:cNvPr id="14" name="TextBox 11">
              <a:extLst>
                <a:ext uri="{FF2B5EF4-FFF2-40B4-BE49-F238E27FC236}">
                  <a16:creationId xmlns:a16="http://schemas.microsoft.com/office/drawing/2014/main" id="{9F5D882A-ED3A-4EF3-BE0F-35E8751122C6}"/>
                </a:ext>
              </a:extLst>
            </p:cNvPr>
            <p:cNvSpPr txBox="1"/>
            <p:nvPr/>
          </p:nvSpPr>
          <p:spPr>
            <a:xfrm>
              <a:off x="0" y="-9525"/>
              <a:ext cx="13661500" cy="795460"/>
            </a:xfrm>
            <a:prstGeom prst="rect">
              <a:avLst/>
            </a:prstGeom>
          </p:spPr>
          <p:txBody>
            <a:bodyPr lIns="0" tIns="0" rIns="0" bIns="0" rtlCol="0" anchor="t">
              <a:spAutoFit/>
            </a:bodyPr>
            <a:lstStyle/>
            <a:p>
              <a:pPr>
                <a:lnSpc>
                  <a:spcPts val="4676"/>
                </a:lnSpc>
              </a:pPr>
              <a:endParaRPr/>
            </a:p>
          </p:txBody>
        </p:sp>
        <p:sp>
          <p:nvSpPr>
            <p:cNvPr id="15" name="TextBox 12">
              <a:extLst>
                <a:ext uri="{FF2B5EF4-FFF2-40B4-BE49-F238E27FC236}">
                  <a16:creationId xmlns:a16="http://schemas.microsoft.com/office/drawing/2014/main" id="{A0693CD1-68CA-4B14-BC03-70E0E8F71096}"/>
                </a:ext>
              </a:extLst>
            </p:cNvPr>
            <p:cNvSpPr txBox="1"/>
            <p:nvPr/>
          </p:nvSpPr>
          <p:spPr>
            <a:xfrm>
              <a:off x="0" y="952716"/>
              <a:ext cx="13661500" cy="2377654"/>
            </a:xfrm>
            <a:prstGeom prst="rect">
              <a:avLst/>
            </a:prstGeom>
          </p:spPr>
          <p:txBody>
            <a:bodyPr lIns="0" tIns="0" rIns="0" bIns="0" rtlCol="0" anchor="t">
              <a:spAutoFit/>
            </a:bodyPr>
            <a:lstStyle/>
            <a:p>
              <a:pPr marL="388620" lvl="1" indent="-194310">
                <a:lnSpc>
                  <a:spcPts val="2520"/>
                </a:lnSpc>
                <a:buFont typeface="Arial"/>
                <a:buChar char="•"/>
              </a:pPr>
              <a:r>
                <a:rPr lang="en-US" sz="1800" dirty="0">
                  <a:solidFill>
                    <a:srgbClr val="F7F4FA"/>
                  </a:solidFill>
                  <a:latin typeface="Roboto"/>
                </a:rPr>
                <a:t>Once we exclude the States from the list, we find that it the amounts spent or received in specific ways are the most important features. </a:t>
              </a:r>
            </a:p>
            <a:p>
              <a:pPr marL="388620" lvl="1" indent="-194310">
                <a:lnSpc>
                  <a:spcPts val="2520"/>
                </a:lnSpc>
                <a:buFont typeface="Arial"/>
                <a:buChar char="•"/>
              </a:pPr>
              <a:r>
                <a:rPr lang="en-US" sz="1800" dirty="0">
                  <a:solidFill>
                    <a:srgbClr val="F7F4FA"/>
                  </a:solidFill>
                  <a:latin typeface="Roboto"/>
                </a:rPr>
                <a:t>For example, ranked as number 1 in the chart below we see the amount spent in services from outsourced companies. Following that we see amounts of revenues received as donations from other political parties, sourced from government electoral funds.</a:t>
              </a:r>
            </a:p>
            <a:p>
              <a:pPr>
                <a:lnSpc>
                  <a:spcPts val="1773"/>
                </a:lnSpc>
                <a:spcBef>
                  <a:spcPct val="0"/>
                </a:spcBef>
              </a:pPr>
              <a:endParaRPr lang="en-US" sz="1800" dirty="0">
                <a:solidFill>
                  <a:srgbClr val="F7F4FA"/>
                </a:solidFill>
                <a:latin typeface="Roboto"/>
              </a:endParaRPr>
            </a:p>
          </p:txBody>
        </p:sp>
      </p:grpSp>
      <p:pic>
        <p:nvPicPr>
          <p:cNvPr id="1026" name="Picture 2">
            <a:extLst>
              <a:ext uri="{FF2B5EF4-FFF2-40B4-BE49-F238E27FC236}">
                <a16:creationId xmlns:a16="http://schemas.microsoft.com/office/drawing/2014/main" id="{2C554840-9199-4B03-86C0-772593AE4AA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42670" y="742412"/>
            <a:ext cx="10495781" cy="670982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17161C"/>
        </a:solidFill>
        <a:effectLst/>
      </p:bgPr>
    </p:bg>
    <p:spTree>
      <p:nvGrpSpPr>
        <p:cNvPr id="1" name=""/>
        <p:cNvGrpSpPr/>
        <p:nvPr/>
      </p:nvGrpSpPr>
      <p:grpSpPr>
        <a:xfrm>
          <a:off x="0" y="0"/>
          <a:ext cx="0" cy="0"/>
          <a:chOff x="0" y="0"/>
          <a:chExt cx="0" cy="0"/>
        </a:xfrm>
      </p:grpSpPr>
      <p:grpSp>
        <p:nvGrpSpPr>
          <p:cNvPr id="2" name="Group 2"/>
          <p:cNvGrpSpPr/>
          <p:nvPr/>
        </p:nvGrpSpPr>
        <p:grpSpPr>
          <a:xfrm>
            <a:off x="8681663" y="5722373"/>
            <a:ext cx="7445083" cy="2049754"/>
            <a:chOff x="0" y="0"/>
            <a:chExt cx="9926778" cy="2733005"/>
          </a:xfrm>
        </p:grpSpPr>
        <p:sp>
          <p:nvSpPr>
            <p:cNvPr id="3" name="TextBox 3"/>
            <p:cNvSpPr txBox="1"/>
            <p:nvPr/>
          </p:nvSpPr>
          <p:spPr>
            <a:xfrm>
              <a:off x="0" y="1006942"/>
              <a:ext cx="9926778" cy="642921"/>
            </a:xfrm>
            <a:prstGeom prst="rect">
              <a:avLst/>
            </a:prstGeom>
          </p:spPr>
          <p:txBody>
            <a:bodyPr lIns="0" tIns="0" rIns="0" bIns="0" rtlCol="0" anchor="t">
              <a:spAutoFit/>
            </a:bodyPr>
            <a:lstStyle/>
            <a:p>
              <a:pPr>
                <a:lnSpc>
                  <a:spcPts val="3919"/>
                </a:lnSpc>
                <a:spcBef>
                  <a:spcPct val="0"/>
                </a:spcBef>
              </a:pPr>
              <a:endParaRPr/>
            </a:p>
          </p:txBody>
        </p:sp>
        <p:sp>
          <p:nvSpPr>
            <p:cNvPr id="4" name="TextBox 4"/>
            <p:cNvSpPr txBox="1"/>
            <p:nvPr/>
          </p:nvSpPr>
          <p:spPr>
            <a:xfrm>
              <a:off x="0" y="2090084"/>
              <a:ext cx="9926778" cy="642921"/>
            </a:xfrm>
            <a:prstGeom prst="rect">
              <a:avLst/>
            </a:prstGeom>
          </p:spPr>
          <p:txBody>
            <a:bodyPr lIns="0" tIns="0" rIns="0" bIns="0" rtlCol="0" anchor="t">
              <a:spAutoFit/>
            </a:bodyPr>
            <a:lstStyle/>
            <a:p>
              <a:pPr>
                <a:lnSpc>
                  <a:spcPts val="3919"/>
                </a:lnSpc>
                <a:spcBef>
                  <a:spcPct val="0"/>
                </a:spcBef>
              </a:pPr>
              <a:endParaRPr/>
            </a:p>
          </p:txBody>
        </p:sp>
        <p:sp>
          <p:nvSpPr>
            <p:cNvPr id="5" name="TextBox 5"/>
            <p:cNvSpPr txBox="1"/>
            <p:nvPr/>
          </p:nvSpPr>
          <p:spPr>
            <a:xfrm>
              <a:off x="0" y="-76200"/>
              <a:ext cx="9926778" cy="642921"/>
            </a:xfrm>
            <a:prstGeom prst="rect">
              <a:avLst/>
            </a:prstGeom>
          </p:spPr>
          <p:txBody>
            <a:bodyPr lIns="0" tIns="0" rIns="0" bIns="0" rtlCol="0" anchor="t">
              <a:spAutoFit/>
            </a:bodyPr>
            <a:lstStyle/>
            <a:p>
              <a:pPr>
                <a:lnSpc>
                  <a:spcPts val="3919"/>
                </a:lnSpc>
                <a:spcBef>
                  <a:spcPct val="0"/>
                </a:spcBef>
              </a:pPr>
              <a:endParaRPr/>
            </a:p>
          </p:txBody>
        </p:sp>
      </p:grpSp>
      <p:sp>
        <p:nvSpPr>
          <p:cNvPr id="6" name="AutoShape 6"/>
          <p:cNvSpPr/>
          <p:nvPr/>
        </p:nvSpPr>
        <p:spPr>
          <a:xfrm>
            <a:off x="0" y="0"/>
            <a:ext cx="6860931" cy="10287000"/>
          </a:xfrm>
          <a:prstGeom prst="rect">
            <a:avLst/>
          </a:prstGeom>
          <a:solidFill>
            <a:srgbClr val="F7F4FA"/>
          </a:solidFill>
        </p:spPr>
      </p:sp>
      <p:grpSp>
        <p:nvGrpSpPr>
          <p:cNvPr id="7" name="Group 7"/>
          <p:cNvGrpSpPr>
            <a:grpSpLocks noChangeAspect="1"/>
          </p:cNvGrpSpPr>
          <p:nvPr/>
        </p:nvGrpSpPr>
        <p:grpSpPr>
          <a:xfrm>
            <a:off x="1028700" y="1028700"/>
            <a:ext cx="3003447" cy="3003447"/>
            <a:chOff x="0" y="0"/>
            <a:chExt cx="14400530" cy="14400530"/>
          </a:xfrm>
        </p:grpSpPr>
        <p:sp>
          <p:nvSpPr>
            <p:cNvPr id="8" name="Freeform 8"/>
            <p:cNvSpPr/>
            <p:nvPr/>
          </p:nvSpPr>
          <p:spPr>
            <a:xfrm>
              <a:off x="0" y="0"/>
              <a:ext cx="14400530" cy="14399261"/>
            </a:xfrm>
            <a:custGeom>
              <a:avLst/>
              <a:gdLst/>
              <a:ahLst/>
              <a:cxnLst/>
              <a:rect l="l" t="t" r="r" b="b"/>
              <a:pathLst>
                <a:path w="14400530" h="14399261">
                  <a:moveTo>
                    <a:pt x="7199630" y="0"/>
                  </a:moveTo>
                  <a:cubicBezTo>
                    <a:pt x="3223260" y="0"/>
                    <a:pt x="0" y="3223260"/>
                    <a:pt x="0" y="7199630"/>
                  </a:cubicBezTo>
                  <a:cubicBezTo>
                    <a:pt x="0" y="11176001"/>
                    <a:pt x="3223260" y="14399261"/>
                    <a:pt x="7199630" y="14399261"/>
                  </a:cubicBezTo>
                  <a:lnTo>
                    <a:pt x="14399261" y="14399261"/>
                  </a:lnTo>
                  <a:lnTo>
                    <a:pt x="14399261" y="7199630"/>
                  </a:lnTo>
                  <a:cubicBezTo>
                    <a:pt x="14400530" y="3223260"/>
                    <a:pt x="11176000" y="0"/>
                    <a:pt x="7199630" y="0"/>
                  </a:cubicBezTo>
                  <a:close/>
                </a:path>
              </a:pathLst>
            </a:custGeom>
            <a:solidFill>
              <a:srgbClr val="2255FF"/>
            </a:solidFill>
          </p:spPr>
        </p:sp>
      </p:grpSp>
      <p:pic>
        <p:nvPicPr>
          <p:cNvPr id="9" name="Picture 9"/>
          <p:cNvPicPr>
            <a:picLocks noChangeAspect="1"/>
          </p:cNvPicPr>
          <p:nvPr/>
        </p:nvPicPr>
        <p:blipFill>
          <a:blip r:embed="rId2"/>
          <a:srcRect/>
          <a:stretch>
            <a:fillRect/>
          </a:stretch>
        </p:blipFill>
        <p:spPr>
          <a:xfrm rot="5400000">
            <a:off x="2161523" y="2212052"/>
            <a:ext cx="3095939" cy="2879223"/>
          </a:xfrm>
          <a:prstGeom prst="rect">
            <a:avLst/>
          </a:prstGeom>
        </p:spPr>
      </p:pic>
      <p:pic>
        <p:nvPicPr>
          <p:cNvPr id="10" name="Picture 10"/>
          <p:cNvPicPr>
            <a:picLocks noChangeAspect="1"/>
          </p:cNvPicPr>
          <p:nvPr/>
        </p:nvPicPr>
        <p:blipFill>
          <a:blip r:embed="rId2"/>
          <a:srcRect/>
          <a:stretch>
            <a:fillRect/>
          </a:stretch>
        </p:blipFill>
        <p:spPr>
          <a:xfrm rot="5400000">
            <a:off x="2161523" y="5846184"/>
            <a:ext cx="3095939" cy="2879223"/>
          </a:xfrm>
          <a:prstGeom prst="rect">
            <a:avLst/>
          </a:prstGeom>
        </p:spPr>
      </p:pic>
      <p:grpSp>
        <p:nvGrpSpPr>
          <p:cNvPr id="11" name="Group 11"/>
          <p:cNvGrpSpPr>
            <a:grpSpLocks noChangeAspect="1"/>
          </p:cNvGrpSpPr>
          <p:nvPr/>
        </p:nvGrpSpPr>
        <p:grpSpPr>
          <a:xfrm rot="5400000">
            <a:off x="4697461" y="8558160"/>
            <a:ext cx="700140" cy="700140"/>
            <a:chOff x="1371600" y="6705600"/>
            <a:chExt cx="10972800" cy="10972800"/>
          </a:xfrm>
        </p:grpSpPr>
        <p:sp>
          <p:nvSpPr>
            <p:cNvPr id="12" name="Freeform 12"/>
            <p:cNvSpPr/>
            <p:nvPr/>
          </p:nvSpPr>
          <p:spPr>
            <a:xfrm>
              <a:off x="1362808" y="6434629"/>
              <a:ext cx="10990384" cy="11514742"/>
            </a:xfrm>
            <a:custGeom>
              <a:avLst/>
              <a:gdLst/>
              <a:ahLst/>
              <a:cxnLst/>
              <a:rect l="l" t="t" r="r" b="b"/>
              <a:pathLst>
                <a:path w="10990384" h="11514742">
                  <a:moveTo>
                    <a:pt x="8792" y="5757371"/>
                  </a:moveTo>
                  <a:cubicBezTo>
                    <a:pt x="0" y="7723318"/>
                    <a:pt x="1043775" y="9543701"/>
                    <a:pt x="2744885" y="10529222"/>
                  </a:cubicBezTo>
                  <a:cubicBezTo>
                    <a:pt x="4445994" y="11514742"/>
                    <a:pt x="6544389" y="11514742"/>
                    <a:pt x="8245499" y="10529222"/>
                  </a:cubicBezTo>
                  <a:cubicBezTo>
                    <a:pt x="9946609" y="9543701"/>
                    <a:pt x="10990384" y="7723318"/>
                    <a:pt x="10981592" y="5757371"/>
                  </a:cubicBezTo>
                  <a:cubicBezTo>
                    <a:pt x="10990384" y="3791424"/>
                    <a:pt x="9946609" y="1971041"/>
                    <a:pt x="8245499" y="985520"/>
                  </a:cubicBezTo>
                  <a:cubicBezTo>
                    <a:pt x="6544389" y="0"/>
                    <a:pt x="4445994" y="0"/>
                    <a:pt x="2744885" y="985520"/>
                  </a:cubicBezTo>
                  <a:cubicBezTo>
                    <a:pt x="1043775" y="1971041"/>
                    <a:pt x="0" y="3791424"/>
                    <a:pt x="8792" y="5757371"/>
                  </a:cubicBezTo>
                  <a:close/>
                </a:path>
              </a:pathLst>
            </a:custGeom>
            <a:solidFill>
              <a:srgbClr val="2255FF"/>
            </a:solidFill>
          </p:spPr>
        </p:sp>
      </p:grpSp>
      <p:pic>
        <p:nvPicPr>
          <p:cNvPr id="13" name="Picture 13"/>
          <p:cNvPicPr>
            <a:picLocks noChangeAspect="1"/>
          </p:cNvPicPr>
          <p:nvPr/>
        </p:nvPicPr>
        <p:blipFill>
          <a:blip r:embed="rId3"/>
          <a:srcRect/>
          <a:stretch>
            <a:fillRect/>
          </a:stretch>
        </p:blipFill>
        <p:spPr>
          <a:xfrm>
            <a:off x="17002191" y="1053239"/>
            <a:ext cx="257109" cy="376665"/>
          </a:xfrm>
          <a:prstGeom prst="rect">
            <a:avLst/>
          </a:prstGeom>
        </p:spPr>
      </p:pic>
      <p:grpSp>
        <p:nvGrpSpPr>
          <p:cNvPr id="14" name="Group 14"/>
          <p:cNvGrpSpPr/>
          <p:nvPr/>
        </p:nvGrpSpPr>
        <p:grpSpPr>
          <a:xfrm>
            <a:off x="7038940" y="750331"/>
            <a:ext cx="10935100" cy="4156125"/>
            <a:chOff x="0" y="0"/>
            <a:chExt cx="14580134" cy="5541500"/>
          </a:xfrm>
        </p:grpSpPr>
        <p:sp>
          <p:nvSpPr>
            <p:cNvPr id="15" name="TextBox 15"/>
            <p:cNvSpPr txBox="1"/>
            <p:nvPr/>
          </p:nvSpPr>
          <p:spPr>
            <a:xfrm>
              <a:off x="0" y="0"/>
              <a:ext cx="14580134" cy="1589348"/>
            </a:xfrm>
            <a:prstGeom prst="rect">
              <a:avLst/>
            </a:prstGeom>
          </p:spPr>
          <p:txBody>
            <a:bodyPr lIns="0" tIns="0" rIns="0" bIns="0" rtlCol="0" anchor="t">
              <a:spAutoFit/>
            </a:bodyPr>
            <a:lstStyle/>
            <a:p>
              <a:pPr>
                <a:lnSpc>
                  <a:spcPts val="9456"/>
                </a:lnSpc>
              </a:pPr>
              <a:r>
                <a:rPr lang="en-US" sz="7880" dirty="0">
                  <a:solidFill>
                    <a:srgbClr val="F7F4FA"/>
                  </a:solidFill>
                  <a:latin typeface="Aileron Heavy"/>
                </a:rPr>
                <a:t>Further Research</a:t>
              </a:r>
            </a:p>
          </p:txBody>
        </p:sp>
        <p:sp>
          <p:nvSpPr>
            <p:cNvPr id="16" name="TextBox 16"/>
            <p:cNvSpPr txBox="1"/>
            <p:nvPr/>
          </p:nvSpPr>
          <p:spPr>
            <a:xfrm>
              <a:off x="0" y="1965778"/>
              <a:ext cx="14580134" cy="3575723"/>
            </a:xfrm>
            <a:prstGeom prst="rect">
              <a:avLst/>
            </a:prstGeom>
          </p:spPr>
          <p:txBody>
            <a:bodyPr lIns="0" tIns="0" rIns="0" bIns="0" rtlCol="0" anchor="t">
              <a:spAutoFit/>
            </a:bodyPr>
            <a:lstStyle/>
            <a:p>
              <a:pPr>
                <a:lnSpc>
                  <a:spcPts val="3585"/>
                </a:lnSpc>
              </a:pPr>
              <a:endParaRPr/>
            </a:p>
            <a:p>
              <a:pPr marL="552977" lvl="1" indent="-276488">
                <a:lnSpc>
                  <a:spcPts val="3585"/>
                </a:lnSpc>
                <a:buFont typeface="Arial"/>
                <a:buChar char="•"/>
              </a:pPr>
              <a:r>
                <a:rPr lang="en-US" sz="2561">
                  <a:solidFill>
                    <a:srgbClr val="FFFFFF"/>
                  </a:solidFill>
                  <a:latin typeface="Roboto"/>
                </a:rPr>
                <a:t>Explore court cases with different subject matter</a:t>
              </a:r>
            </a:p>
            <a:p>
              <a:pPr marL="552977" lvl="1" indent="-276488">
                <a:lnSpc>
                  <a:spcPts val="3585"/>
                </a:lnSpc>
                <a:buFont typeface="Arial"/>
                <a:buChar char="•"/>
              </a:pPr>
              <a:r>
                <a:rPr lang="en-US" sz="2561">
                  <a:solidFill>
                    <a:srgbClr val="FFFFFF"/>
                  </a:solidFill>
                  <a:latin typeface="Roboto"/>
                </a:rPr>
                <a:t>Reclassify court cases with a Natural Language Processing and clustering models in order to use them as new infraction flags</a:t>
              </a:r>
            </a:p>
            <a:p>
              <a:pPr marL="552977" lvl="1" indent="-276488">
                <a:lnSpc>
                  <a:spcPts val="3585"/>
                </a:lnSpc>
                <a:buFont typeface="Arial"/>
                <a:buChar char="•"/>
              </a:pPr>
              <a:r>
                <a:rPr lang="en-US" sz="2561">
                  <a:solidFill>
                    <a:srgbClr val="FFFFFF"/>
                  </a:solidFill>
                  <a:latin typeface="Roboto"/>
                </a:rPr>
                <a:t>Build unsupervised learning models that look for anomalies in the data</a:t>
              </a:r>
            </a:p>
            <a:p>
              <a:pPr>
                <a:lnSpc>
                  <a:spcPts val="3585"/>
                </a:lnSpc>
                <a:spcBef>
                  <a:spcPct val="0"/>
                </a:spcBef>
              </a:pPr>
              <a:endParaRPr lang="en-US" sz="2561">
                <a:solidFill>
                  <a:srgbClr val="FFFFFF"/>
                </a:solidFill>
                <a:latin typeface="Roboto"/>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17161C"/>
        </a:solidFill>
        <a:effectLst/>
      </p:bgPr>
    </p:bg>
    <p:spTree>
      <p:nvGrpSpPr>
        <p:cNvPr id="1" name=""/>
        <p:cNvGrpSpPr/>
        <p:nvPr/>
      </p:nvGrpSpPr>
      <p:grpSpPr>
        <a:xfrm>
          <a:off x="0" y="0"/>
          <a:ext cx="0" cy="0"/>
          <a:chOff x="0" y="0"/>
          <a:chExt cx="0" cy="0"/>
        </a:xfrm>
      </p:grpSpPr>
      <p:grpSp>
        <p:nvGrpSpPr>
          <p:cNvPr id="2" name="Group 2"/>
          <p:cNvGrpSpPr/>
          <p:nvPr/>
        </p:nvGrpSpPr>
        <p:grpSpPr>
          <a:xfrm>
            <a:off x="8681663" y="2876438"/>
            <a:ext cx="7445083" cy="4534124"/>
            <a:chOff x="0" y="0"/>
            <a:chExt cx="9926778" cy="6045499"/>
          </a:xfrm>
        </p:grpSpPr>
        <p:sp>
          <p:nvSpPr>
            <p:cNvPr id="3" name="TextBox 3"/>
            <p:cNvSpPr txBox="1"/>
            <p:nvPr/>
          </p:nvSpPr>
          <p:spPr>
            <a:xfrm>
              <a:off x="0" y="0"/>
              <a:ext cx="9926778" cy="1625719"/>
            </a:xfrm>
            <a:prstGeom prst="rect">
              <a:avLst/>
            </a:prstGeom>
          </p:spPr>
          <p:txBody>
            <a:bodyPr lIns="0" tIns="0" rIns="0" bIns="0" rtlCol="0" anchor="t">
              <a:spAutoFit/>
            </a:bodyPr>
            <a:lstStyle/>
            <a:p>
              <a:pPr>
                <a:lnSpc>
                  <a:spcPts val="9599"/>
                </a:lnSpc>
              </a:pPr>
              <a:r>
                <a:rPr lang="en-US" sz="7999">
                  <a:solidFill>
                    <a:srgbClr val="F7F4FA"/>
                  </a:solidFill>
                  <a:latin typeface="Aileron Heavy"/>
                </a:rPr>
                <a:t>Thank you!</a:t>
              </a:r>
            </a:p>
          </p:txBody>
        </p:sp>
        <p:sp>
          <p:nvSpPr>
            <p:cNvPr id="4" name="TextBox 4"/>
            <p:cNvSpPr txBox="1"/>
            <p:nvPr/>
          </p:nvSpPr>
          <p:spPr>
            <a:xfrm>
              <a:off x="0" y="3657889"/>
              <a:ext cx="9926778" cy="642921"/>
            </a:xfrm>
            <a:prstGeom prst="rect">
              <a:avLst/>
            </a:prstGeom>
          </p:spPr>
          <p:txBody>
            <a:bodyPr lIns="0" tIns="0" rIns="0" bIns="0" rtlCol="0" anchor="t">
              <a:spAutoFit/>
            </a:bodyPr>
            <a:lstStyle/>
            <a:p>
              <a:pPr>
                <a:lnSpc>
                  <a:spcPts val="3919"/>
                </a:lnSpc>
                <a:spcBef>
                  <a:spcPct val="0"/>
                </a:spcBef>
              </a:pPr>
              <a:r>
                <a:rPr lang="en-US" sz="2799">
                  <a:solidFill>
                    <a:srgbClr val="F7F4FA"/>
                  </a:solidFill>
                  <a:latin typeface="Roboto"/>
                </a:rPr>
                <a:t>fc.felipecezar@gmail.com</a:t>
              </a:r>
            </a:p>
          </p:txBody>
        </p:sp>
        <p:sp>
          <p:nvSpPr>
            <p:cNvPr id="5" name="TextBox 5"/>
            <p:cNvSpPr txBox="1"/>
            <p:nvPr/>
          </p:nvSpPr>
          <p:spPr>
            <a:xfrm>
              <a:off x="0" y="4741031"/>
              <a:ext cx="9926778" cy="1304468"/>
            </a:xfrm>
            <a:prstGeom prst="rect">
              <a:avLst/>
            </a:prstGeom>
          </p:spPr>
          <p:txBody>
            <a:bodyPr lIns="0" tIns="0" rIns="0" bIns="0" rtlCol="0" anchor="t">
              <a:spAutoFit/>
            </a:bodyPr>
            <a:lstStyle/>
            <a:p>
              <a:pPr>
                <a:lnSpc>
                  <a:spcPts val="3919"/>
                </a:lnSpc>
                <a:spcBef>
                  <a:spcPct val="0"/>
                </a:spcBef>
              </a:pPr>
              <a:r>
                <a:rPr lang="en-US" sz="2799">
                  <a:solidFill>
                    <a:srgbClr val="F7F4FA"/>
                  </a:solidFill>
                  <a:latin typeface="Roboto"/>
                </a:rPr>
                <a:t>https://www.linkedin.com/in/felipecezar1/?locale=en_US</a:t>
              </a:r>
            </a:p>
          </p:txBody>
        </p:sp>
        <p:sp>
          <p:nvSpPr>
            <p:cNvPr id="6" name="TextBox 6"/>
            <p:cNvSpPr txBox="1"/>
            <p:nvPr/>
          </p:nvSpPr>
          <p:spPr>
            <a:xfrm>
              <a:off x="0" y="2574747"/>
              <a:ext cx="9926778" cy="642921"/>
            </a:xfrm>
            <a:prstGeom prst="rect">
              <a:avLst/>
            </a:prstGeom>
          </p:spPr>
          <p:txBody>
            <a:bodyPr lIns="0" tIns="0" rIns="0" bIns="0" rtlCol="0" anchor="t">
              <a:spAutoFit/>
            </a:bodyPr>
            <a:lstStyle/>
            <a:p>
              <a:pPr>
                <a:lnSpc>
                  <a:spcPts val="3919"/>
                </a:lnSpc>
                <a:spcBef>
                  <a:spcPct val="0"/>
                </a:spcBef>
              </a:pPr>
              <a:endParaRPr/>
            </a:p>
          </p:txBody>
        </p:sp>
      </p:grpSp>
      <p:sp>
        <p:nvSpPr>
          <p:cNvPr id="7" name="AutoShape 7"/>
          <p:cNvSpPr/>
          <p:nvPr/>
        </p:nvSpPr>
        <p:spPr>
          <a:xfrm>
            <a:off x="0" y="0"/>
            <a:ext cx="6860931" cy="10287000"/>
          </a:xfrm>
          <a:prstGeom prst="rect">
            <a:avLst/>
          </a:prstGeom>
          <a:solidFill>
            <a:srgbClr val="F7F4FA"/>
          </a:solidFill>
        </p:spPr>
      </p:sp>
      <p:grpSp>
        <p:nvGrpSpPr>
          <p:cNvPr id="8" name="Group 8"/>
          <p:cNvGrpSpPr>
            <a:grpSpLocks noChangeAspect="1"/>
          </p:cNvGrpSpPr>
          <p:nvPr/>
        </p:nvGrpSpPr>
        <p:grpSpPr>
          <a:xfrm>
            <a:off x="1028700" y="1028700"/>
            <a:ext cx="3003447" cy="3003447"/>
            <a:chOff x="0" y="0"/>
            <a:chExt cx="14400530" cy="14400530"/>
          </a:xfrm>
        </p:grpSpPr>
        <p:sp>
          <p:nvSpPr>
            <p:cNvPr id="9" name="Freeform 9"/>
            <p:cNvSpPr/>
            <p:nvPr/>
          </p:nvSpPr>
          <p:spPr>
            <a:xfrm>
              <a:off x="0" y="0"/>
              <a:ext cx="14400530" cy="14399261"/>
            </a:xfrm>
            <a:custGeom>
              <a:avLst/>
              <a:gdLst/>
              <a:ahLst/>
              <a:cxnLst/>
              <a:rect l="l" t="t" r="r" b="b"/>
              <a:pathLst>
                <a:path w="14400530" h="14399261">
                  <a:moveTo>
                    <a:pt x="7199630" y="0"/>
                  </a:moveTo>
                  <a:cubicBezTo>
                    <a:pt x="3223260" y="0"/>
                    <a:pt x="0" y="3223260"/>
                    <a:pt x="0" y="7199630"/>
                  </a:cubicBezTo>
                  <a:cubicBezTo>
                    <a:pt x="0" y="11176001"/>
                    <a:pt x="3223260" y="14399261"/>
                    <a:pt x="7199630" y="14399261"/>
                  </a:cubicBezTo>
                  <a:lnTo>
                    <a:pt x="14399261" y="14399261"/>
                  </a:lnTo>
                  <a:lnTo>
                    <a:pt x="14399261" y="7199630"/>
                  </a:lnTo>
                  <a:cubicBezTo>
                    <a:pt x="14400530" y="3223260"/>
                    <a:pt x="11176000" y="0"/>
                    <a:pt x="7199630" y="0"/>
                  </a:cubicBezTo>
                  <a:close/>
                </a:path>
              </a:pathLst>
            </a:custGeom>
            <a:solidFill>
              <a:srgbClr val="2255FF"/>
            </a:solidFill>
          </p:spPr>
        </p:sp>
      </p:grpSp>
      <p:pic>
        <p:nvPicPr>
          <p:cNvPr id="10" name="Picture 10"/>
          <p:cNvPicPr>
            <a:picLocks noChangeAspect="1"/>
          </p:cNvPicPr>
          <p:nvPr/>
        </p:nvPicPr>
        <p:blipFill>
          <a:blip r:embed="rId2"/>
          <a:srcRect/>
          <a:stretch>
            <a:fillRect/>
          </a:stretch>
        </p:blipFill>
        <p:spPr>
          <a:xfrm rot="5400000">
            <a:off x="2161523" y="2212052"/>
            <a:ext cx="3095939" cy="2879223"/>
          </a:xfrm>
          <a:prstGeom prst="rect">
            <a:avLst/>
          </a:prstGeom>
        </p:spPr>
      </p:pic>
      <p:pic>
        <p:nvPicPr>
          <p:cNvPr id="11" name="Picture 11"/>
          <p:cNvPicPr>
            <a:picLocks noChangeAspect="1"/>
          </p:cNvPicPr>
          <p:nvPr/>
        </p:nvPicPr>
        <p:blipFill>
          <a:blip r:embed="rId2"/>
          <a:srcRect/>
          <a:stretch>
            <a:fillRect/>
          </a:stretch>
        </p:blipFill>
        <p:spPr>
          <a:xfrm rot="5400000">
            <a:off x="2161523" y="5846184"/>
            <a:ext cx="3095939" cy="2879223"/>
          </a:xfrm>
          <a:prstGeom prst="rect">
            <a:avLst/>
          </a:prstGeom>
        </p:spPr>
      </p:pic>
      <p:grpSp>
        <p:nvGrpSpPr>
          <p:cNvPr id="12" name="Group 12"/>
          <p:cNvGrpSpPr>
            <a:grpSpLocks noChangeAspect="1"/>
          </p:cNvGrpSpPr>
          <p:nvPr/>
        </p:nvGrpSpPr>
        <p:grpSpPr>
          <a:xfrm rot="5400000">
            <a:off x="4697461" y="8558160"/>
            <a:ext cx="700140" cy="700140"/>
            <a:chOff x="1371600" y="6705600"/>
            <a:chExt cx="10972800" cy="10972800"/>
          </a:xfrm>
        </p:grpSpPr>
        <p:sp>
          <p:nvSpPr>
            <p:cNvPr id="13" name="Freeform 13"/>
            <p:cNvSpPr/>
            <p:nvPr/>
          </p:nvSpPr>
          <p:spPr>
            <a:xfrm>
              <a:off x="1362808" y="6434629"/>
              <a:ext cx="10990384" cy="11514742"/>
            </a:xfrm>
            <a:custGeom>
              <a:avLst/>
              <a:gdLst/>
              <a:ahLst/>
              <a:cxnLst/>
              <a:rect l="l" t="t" r="r" b="b"/>
              <a:pathLst>
                <a:path w="10990384" h="11514742">
                  <a:moveTo>
                    <a:pt x="8792" y="5757371"/>
                  </a:moveTo>
                  <a:cubicBezTo>
                    <a:pt x="0" y="7723318"/>
                    <a:pt x="1043775" y="9543701"/>
                    <a:pt x="2744885" y="10529222"/>
                  </a:cubicBezTo>
                  <a:cubicBezTo>
                    <a:pt x="4445994" y="11514742"/>
                    <a:pt x="6544389" y="11514742"/>
                    <a:pt x="8245499" y="10529222"/>
                  </a:cubicBezTo>
                  <a:cubicBezTo>
                    <a:pt x="9946609" y="9543701"/>
                    <a:pt x="10990384" y="7723318"/>
                    <a:pt x="10981592" y="5757371"/>
                  </a:cubicBezTo>
                  <a:cubicBezTo>
                    <a:pt x="10990384" y="3791424"/>
                    <a:pt x="9946609" y="1971041"/>
                    <a:pt x="8245499" y="985520"/>
                  </a:cubicBezTo>
                  <a:cubicBezTo>
                    <a:pt x="6544389" y="0"/>
                    <a:pt x="4445994" y="0"/>
                    <a:pt x="2744885" y="985520"/>
                  </a:cubicBezTo>
                  <a:cubicBezTo>
                    <a:pt x="1043775" y="1971041"/>
                    <a:pt x="0" y="3791424"/>
                    <a:pt x="8792" y="5757371"/>
                  </a:cubicBezTo>
                  <a:close/>
                </a:path>
              </a:pathLst>
            </a:custGeom>
            <a:solidFill>
              <a:srgbClr val="2255FF"/>
            </a:solidFill>
          </p:spPr>
        </p:sp>
      </p:grpSp>
      <p:pic>
        <p:nvPicPr>
          <p:cNvPr id="14" name="Picture 14"/>
          <p:cNvPicPr>
            <a:picLocks noChangeAspect="1"/>
          </p:cNvPicPr>
          <p:nvPr/>
        </p:nvPicPr>
        <p:blipFill>
          <a:blip r:embed="rId3"/>
          <a:srcRect/>
          <a:stretch>
            <a:fillRect/>
          </a:stretch>
        </p:blipFill>
        <p:spPr>
          <a:xfrm>
            <a:off x="17002191" y="1053239"/>
            <a:ext cx="257109" cy="37666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7161C"/>
        </a:solidFill>
        <a:effectLst/>
      </p:bgPr>
    </p:bg>
    <p:spTree>
      <p:nvGrpSpPr>
        <p:cNvPr id="1" name=""/>
        <p:cNvGrpSpPr/>
        <p:nvPr/>
      </p:nvGrpSpPr>
      <p:grpSpPr>
        <a:xfrm>
          <a:off x="0" y="0"/>
          <a:ext cx="0" cy="0"/>
          <a:chOff x="0" y="0"/>
          <a:chExt cx="0" cy="0"/>
        </a:xfrm>
      </p:grpSpPr>
      <p:grpSp>
        <p:nvGrpSpPr>
          <p:cNvPr id="2" name="Group 2"/>
          <p:cNvGrpSpPr/>
          <p:nvPr/>
        </p:nvGrpSpPr>
        <p:grpSpPr>
          <a:xfrm>
            <a:off x="1028700" y="7182481"/>
            <a:ext cx="11100478" cy="2452096"/>
            <a:chOff x="0" y="0"/>
            <a:chExt cx="14800638" cy="3269462"/>
          </a:xfrm>
        </p:grpSpPr>
        <p:sp>
          <p:nvSpPr>
            <p:cNvPr id="3" name="TextBox 3"/>
            <p:cNvSpPr txBox="1"/>
            <p:nvPr/>
          </p:nvSpPr>
          <p:spPr>
            <a:xfrm>
              <a:off x="0" y="0"/>
              <a:ext cx="14800638" cy="1206883"/>
            </a:xfrm>
            <a:prstGeom prst="rect">
              <a:avLst/>
            </a:prstGeom>
          </p:spPr>
          <p:txBody>
            <a:bodyPr lIns="0" tIns="0" rIns="0" bIns="0" rtlCol="0" anchor="t">
              <a:spAutoFit/>
            </a:bodyPr>
            <a:lstStyle/>
            <a:p>
              <a:pPr>
                <a:lnSpc>
                  <a:spcPts val="7199"/>
                </a:lnSpc>
              </a:pPr>
              <a:r>
                <a:rPr lang="en-US" sz="5999">
                  <a:solidFill>
                    <a:srgbClr val="F7F4FA"/>
                  </a:solidFill>
                  <a:latin typeface="Aileron Heavy"/>
                </a:rPr>
                <a:t>US$1 trillion</a:t>
              </a:r>
            </a:p>
          </p:txBody>
        </p:sp>
        <p:sp>
          <p:nvSpPr>
            <p:cNvPr id="4" name="TextBox 4"/>
            <p:cNvSpPr txBox="1"/>
            <p:nvPr/>
          </p:nvSpPr>
          <p:spPr>
            <a:xfrm>
              <a:off x="0" y="2903490"/>
              <a:ext cx="14800638" cy="365972"/>
            </a:xfrm>
            <a:prstGeom prst="rect">
              <a:avLst/>
            </a:prstGeom>
          </p:spPr>
          <p:txBody>
            <a:bodyPr lIns="0" tIns="0" rIns="0" bIns="0" rtlCol="0" anchor="t">
              <a:spAutoFit/>
            </a:bodyPr>
            <a:lstStyle/>
            <a:p>
              <a:pPr>
                <a:lnSpc>
                  <a:spcPts val="2240"/>
                </a:lnSpc>
                <a:spcBef>
                  <a:spcPct val="0"/>
                </a:spcBef>
              </a:pPr>
              <a:endParaRPr/>
            </a:p>
          </p:txBody>
        </p:sp>
        <p:sp>
          <p:nvSpPr>
            <p:cNvPr id="5" name="TextBox 5"/>
            <p:cNvSpPr txBox="1"/>
            <p:nvPr/>
          </p:nvSpPr>
          <p:spPr>
            <a:xfrm>
              <a:off x="0" y="1596399"/>
              <a:ext cx="14800638" cy="965200"/>
            </a:xfrm>
            <a:prstGeom prst="rect">
              <a:avLst/>
            </a:prstGeom>
          </p:spPr>
          <p:txBody>
            <a:bodyPr lIns="0" tIns="0" rIns="0" bIns="0" rtlCol="0" anchor="t">
              <a:spAutoFit/>
            </a:bodyPr>
            <a:lstStyle/>
            <a:p>
              <a:pPr>
                <a:lnSpc>
                  <a:spcPts val="2879"/>
                </a:lnSpc>
              </a:pPr>
              <a:r>
                <a:rPr lang="en-US" sz="2400" dirty="0">
                  <a:solidFill>
                    <a:srgbClr val="F7F4FA"/>
                  </a:solidFill>
                  <a:latin typeface="Aileron Heavy"/>
                </a:rPr>
                <a:t>Is the amount of government revenues that the IMF estimates to be lost every year globally with corruption</a:t>
              </a:r>
            </a:p>
          </p:txBody>
        </p:sp>
      </p:grpSp>
      <p:grpSp>
        <p:nvGrpSpPr>
          <p:cNvPr id="6" name="Group 6"/>
          <p:cNvGrpSpPr/>
          <p:nvPr/>
        </p:nvGrpSpPr>
        <p:grpSpPr>
          <a:xfrm>
            <a:off x="1028700" y="1028700"/>
            <a:ext cx="11100478" cy="4431072"/>
            <a:chOff x="0" y="0"/>
            <a:chExt cx="14800638" cy="5908096"/>
          </a:xfrm>
        </p:grpSpPr>
        <p:sp>
          <p:nvSpPr>
            <p:cNvPr id="7" name="TextBox 7"/>
            <p:cNvSpPr txBox="1"/>
            <p:nvPr/>
          </p:nvSpPr>
          <p:spPr>
            <a:xfrm>
              <a:off x="0" y="0"/>
              <a:ext cx="14800638" cy="3242433"/>
            </a:xfrm>
            <a:prstGeom prst="rect">
              <a:avLst/>
            </a:prstGeom>
          </p:spPr>
          <p:txBody>
            <a:bodyPr lIns="0" tIns="0" rIns="0" bIns="0" rtlCol="0" anchor="t">
              <a:spAutoFit/>
            </a:bodyPr>
            <a:lstStyle/>
            <a:p>
              <a:pPr>
                <a:lnSpc>
                  <a:spcPts val="9599"/>
                </a:lnSpc>
              </a:pPr>
              <a:r>
                <a:rPr lang="en-US" sz="7999">
                  <a:solidFill>
                    <a:srgbClr val="F7F4FA"/>
                  </a:solidFill>
                  <a:latin typeface="Aileron Heavy"/>
                </a:rPr>
                <a:t>Corruption in the Age of AI</a:t>
              </a:r>
            </a:p>
          </p:txBody>
        </p:sp>
        <p:sp>
          <p:nvSpPr>
            <p:cNvPr id="8" name="TextBox 8"/>
            <p:cNvSpPr txBox="1"/>
            <p:nvPr/>
          </p:nvSpPr>
          <p:spPr>
            <a:xfrm>
              <a:off x="0" y="3625420"/>
              <a:ext cx="14800638" cy="2282676"/>
            </a:xfrm>
            <a:prstGeom prst="rect">
              <a:avLst/>
            </a:prstGeom>
          </p:spPr>
          <p:txBody>
            <a:bodyPr lIns="0" tIns="0" rIns="0" bIns="0" rtlCol="0" anchor="t">
              <a:spAutoFit/>
            </a:bodyPr>
            <a:lstStyle/>
            <a:p>
              <a:pPr>
                <a:lnSpc>
                  <a:spcPts val="3359"/>
                </a:lnSpc>
                <a:spcBef>
                  <a:spcPct val="0"/>
                </a:spcBef>
              </a:pPr>
              <a:r>
                <a:rPr lang="en-US" sz="2400" dirty="0">
                  <a:solidFill>
                    <a:srgbClr val="F7F4FA"/>
                  </a:solidFill>
                  <a:latin typeface="Roboto"/>
                </a:rPr>
                <a:t>Corruption is a serious global problem, transcending borders, political</a:t>
              </a:r>
            </a:p>
            <a:p>
              <a:pPr>
                <a:lnSpc>
                  <a:spcPts val="3359"/>
                </a:lnSpc>
                <a:spcBef>
                  <a:spcPct val="0"/>
                </a:spcBef>
              </a:pPr>
              <a:r>
                <a:rPr lang="en-US" sz="2400" dirty="0">
                  <a:solidFill>
                    <a:srgbClr val="F7F4FA"/>
                  </a:solidFill>
                  <a:latin typeface="Roboto"/>
                </a:rPr>
                <a:t>affiliations and systems of government. As more governments digitize their</a:t>
              </a:r>
            </a:p>
            <a:p>
              <a:pPr>
                <a:lnSpc>
                  <a:spcPts val="3359"/>
                </a:lnSpc>
                <a:spcBef>
                  <a:spcPct val="0"/>
                </a:spcBef>
              </a:pPr>
              <a:r>
                <a:rPr lang="en-US" sz="2400" dirty="0">
                  <a:solidFill>
                    <a:srgbClr val="F7F4FA"/>
                  </a:solidFill>
                  <a:latin typeface="Roboto"/>
                </a:rPr>
                <a:t>operations, there is an increased opportunity to develop practical</a:t>
              </a:r>
            </a:p>
            <a:p>
              <a:pPr>
                <a:lnSpc>
                  <a:spcPts val="3359"/>
                </a:lnSpc>
                <a:spcBef>
                  <a:spcPct val="0"/>
                </a:spcBef>
              </a:pPr>
              <a:r>
                <a:rPr lang="en-US" sz="2400" dirty="0">
                  <a:solidFill>
                    <a:srgbClr val="F7F4FA"/>
                  </a:solidFill>
                  <a:latin typeface="Roboto"/>
                </a:rPr>
                <a:t>anti-corruption tools based on big data, open data and artificial intelligence</a:t>
              </a:r>
            </a:p>
          </p:txBody>
        </p:sp>
      </p:grpSp>
      <p:pic>
        <p:nvPicPr>
          <p:cNvPr id="9" name="Picture 9"/>
          <p:cNvPicPr>
            <a:picLocks noChangeAspect="1"/>
          </p:cNvPicPr>
          <p:nvPr/>
        </p:nvPicPr>
        <p:blipFill>
          <a:blip r:embed="rId2"/>
          <a:srcRect/>
          <a:stretch>
            <a:fillRect/>
          </a:stretch>
        </p:blipFill>
        <p:spPr>
          <a:xfrm>
            <a:off x="17002191" y="1053239"/>
            <a:ext cx="257109" cy="376665"/>
          </a:xfrm>
          <a:prstGeom prst="rect">
            <a:avLst/>
          </a:prstGeom>
        </p:spPr>
      </p:pic>
      <p:pic>
        <p:nvPicPr>
          <p:cNvPr id="10" name="Picture 10"/>
          <p:cNvPicPr>
            <a:picLocks noChangeAspect="1"/>
          </p:cNvPicPr>
          <p:nvPr/>
        </p:nvPicPr>
        <p:blipFill>
          <a:blip r:embed="rId3"/>
          <a:srcRect/>
          <a:stretch>
            <a:fillRect/>
          </a:stretch>
        </p:blipFill>
        <p:spPr>
          <a:xfrm rot="-10800000">
            <a:off x="16395449" y="6907444"/>
            <a:ext cx="1892551" cy="3379556"/>
          </a:xfrm>
          <a:prstGeom prst="rect">
            <a:avLst/>
          </a:prstGeom>
        </p:spPr>
      </p:pic>
      <p:pic>
        <p:nvPicPr>
          <p:cNvPr id="11" name="Picture 11"/>
          <p:cNvPicPr>
            <a:picLocks noChangeAspect="1"/>
          </p:cNvPicPr>
          <p:nvPr/>
        </p:nvPicPr>
        <p:blipFill>
          <a:blip r:embed="rId4"/>
          <a:srcRect/>
          <a:stretch>
            <a:fillRect/>
          </a:stretch>
        </p:blipFill>
        <p:spPr>
          <a:xfrm>
            <a:off x="14163361" y="6379077"/>
            <a:ext cx="3095939" cy="2879223"/>
          </a:xfrm>
          <a:prstGeom prst="rect">
            <a:avLst/>
          </a:prstGeom>
        </p:spPr>
      </p:pic>
      <p:pic>
        <p:nvPicPr>
          <p:cNvPr id="12" name="Picture 12"/>
          <p:cNvPicPr>
            <a:picLocks noChangeAspect="1"/>
          </p:cNvPicPr>
          <p:nvPr/>
        </p:nvPicPr>
        <p:blipFill>
          <a:blip r:embed="rId4"/>
          <a:srcRect/>
          <a:stretch>
            <a:fillRect/>
          </a:stretch>
        </p:blipFill>
        <p:spPr>
          <a:xfrm>
            <a:off x="14163361" y="3039410"/>
            <a:ext cx="3095939" cy="2879223"/>
          </a:xfrm>
          <a:prstGeom prst="rect">
            <a:avLst/>
          </a:prstGeom>
        </p:spPr>
      </p:pic>
      <p:grpSp>
        <p:nvGrpSpPr>
          <p:cNvPr id="13" name="Group 13"/>
          <p:cNvGrpSpPr>
            <a:grpSpLocks noChangeAspect="1"/>
          </p:cNvGrpSpPr>
          <p:nvPr/>
        </p:nvGrpSpPr>
        <p:grpSpPr>
          <a:xfrm>
            <a:off x="16101746" y="2737560"/>
            <a:ext cx="700140" cy="700140"/>
            <a:chOff x="1371600" y="6705600"/>
            <a:chExt cx="10972800" cy="10972800"/>
          </a:xfrm>
        </p:grpSpPr>
        <p:sp>
          <p:nvSpPr>
            <p:cNvPr id="14" name="Freeform 14"/>
            <p:cNvSpPr/>
            <p:nvPr/>
          </p:nvSpPr>
          <p:spPr>
            <a:xfrm>
              <a:off x="1362808" y="6434629"/>
              <a:ext cx="10990384" cy="11514742"/>
            </a:xfrm>
            <a:custGeom>
              <a:avLst/>
              <a:gdLst/>
              <a:ahLst/>
              <a:cxnLst/>
              <a:rect l="l" t="t" r="r" b="b"/>
              <a:pathLst>
                <a:path w="10990384" h="11514742">
                  <a:moveTo>
                    <a:pt x="8792" y="5757371"/>
                  </a:moveTo>
                  <a:cubicBezTo>
                    <a:pt x="0" y="7723318"/>
                    <a:pt x="1043775" y="9543701"/>
                    <a:pt x="2744885" y="10529222"/>
                  </a:cubicBezTo>
                  <a:cubicBezTo>
                    <a:pt x="4445994" y="11514742"/>
                    <a:pt x="6544389" y="11514742"/>
                    <a:pt x="8245499" y="10529222"/>
                  </a:cubicBezTo>
                  <a:cubicBezTo>
                    <a:pt x="9946609" y="9543701"/>
                    <a:pt x="10990384" y="7723318"/>
                    <a:pt x="10981592" y="5757371"/>
                  </a:cubicBezTo>
                  <a:cubicBezTo>
                    <a:pt x="10990384" y="3791424"/>
                    <a:pt x="9946609" y="1971041"/>
                    <a:pt x="8245499" y="985520"/>
                  </a:cubicBezTo>
                  <a:cubicBezTo>
                    <a:pt x="6544389" y="0"/>
                    <a:pt x="4445994" y="0"/>
                    <a:pt x="2744885" y="985520"/>
                  </a:cubicBezTo>
                  <a:cubicBezTo>
                    <a:pt x="1043775" y="1971041"/>
                    <a:pt x="0" y="3791424"/>
                    <a:pt x="8792" y="5757371"/>
                  </a:cubicBezTo>
                  <a:close/>
                </a:path>
              </a:pathLst>
            </a:custGeom>
            <a:solidFill>
              <a:srgbClr val="2255FF"/>
            </a:solidFill>
          </p:spPr>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7F4FA"/>
        </a:solidFill>
        <a:effectLst/>
      </p:bgPr>
    </p:bg>
    <p:spTree>
      <p:nvGrpSpPr>
        <p:cNvPr id="1" name=""/>
        <p:cNvGrpSpPr/>
        <p:nvPr/>
      </p:nvGrpSpPr>
      <p:grpSpPr>
        <a:xfrm>
          <a:off x="0" y="0"/>
          <a:ext cx="0" cy="0"/>
          <a:chOff x="0" y="0"/>
          <a:chExt cx="0" cy="0"/>
        </a:xfrm>
      </p:grpSpPr>
      <p:grpSp>
        <p:nvGrpSpPr>
          <p:cNvPr id="2" name="Group 2"/>
          <p:cNvGrpSpPr/>
          <p:nvPr/>
        </p:nvGrpSpPr>
        <p:grpSpPr>
          <a:xfrm>
            <a:off x="11929801" y="5143500"/>
            <a:ext cx="5329499" cy="3520011"/>
            <a:chOff x="0" y="0"/>
            <a:chExt cx="7105998" cy="4693348"/>
          </a:xfrm>
        </p:grpSpPr>
        <p:sp>
          <p:nvSpPr>
            <p:cNvPr id="3" name="TextBox 3"/>
            <p:cNvSpPr txBox="1"/>
            <p:nvPr/>
          </p:nvSpPr>
          <p:spPr>
            <a:xfrm>
              <a:off x="0" y="-9525"/>
              <a:ext cx="7105998" cy="1635125"/>
            </a:xfrm>
            <a:prstGeom prst="rect">
              <a:avLst/>
            </a:prstGeom>
          </p:spPr>
          <p:txBody>
            <a:bodyPr lIns="0" tIns="0" rIns="0" bIns="0" rtlCol="0" anchor="t">
              <a:spAutoFit/>
            </a:bodyPr>
            <a:lstStyle/>
            <a:p>
              <a:pPr>
                <a:lnSpc>
                  <a:spcPts val="4800"/>
                </a:lnSpc>
              </a:pPr>
              <a:r>
                <a:rPr lang="en-US" sz="4000">
                  <a:solidFill>
                    <a:srgbClr val="17161C"/>
                  </a:solidFill>
                  <a:latin typeface="Aileron Heavy"/>
                </a:rPr>
                <a:t>High Perception of Corruption</a:t>
              </a:r>
            </a:p>
          </p:txBody>
        </p:sp>
        <p:sp>
          <p:nvSpPr>
            <p:cNvPr id="4" name="TextBox 4"/>
            <p:cNvSpPr txBox="1"/>
            <p:nvPr/>
          </p:nvSpPr>
          <p:spPr>
            <a:xfrm>
              <a:off x="0" y="3557239"/>
              <a:ext cx="7105998" cy="1136109"/>
            </a:xfrm>
            <a:prstGeom prst="rect">
              <a:avLst/>
            </a:prstGeom>
          </p:spPr>
          <p:txBody>
            <a:bodyPr lIns="0" tIns="0" rIns="0" bIns="0" rtlCol="0" anchor="t">
              <a:spAutoFit/>
            </a:bodyPr>
            <a:lstStyle/>
            <a:p>
              <a:pPr>
                <a:lnSpc>
                  <a:spcPts val="3499"/>
                </a:lnSpc>
              </a:pPr>
              <a:r>
                <a:rPr lang="en-US" sz="2500">
                  <a:solidFill>
                    <a:srgbClr val="17161C"/>
                  </a:solidFill>
                  <a:latin typeface="Roboto"/>
                </a:rPr>
                <a:t>Data from Our World In Data</a:t>
              </a:r>
            </a:p>
            <a:p>
              <a:pPr>
                <a:lnSpc>
                  <a:spcPts val="3500"/>
                </a:lnSpc>
                <a:spcBef>
                  <a:spcPct val="0"/>
                </a:spcBef>
              </a:pPr>
              <a:r>
                <a:rPr lang="en-US" sz="2499">
                  <a:solidFill>
                    <a:srgbClr val="17161C"/>
                  </a:solidFill>
                  <a:latin typeface="Roboto"/>
                </a:rPr>
                <a:t>https://ourworldindata.org/corruption</a:t>
              </a:r>
            </a:p>
          </p:txBody>
        </p:sp>
        <p:sp>
          <p:nvSpPr>
            <p:cNvPr id="5" name="TextBox 5"/>
            <p:cNvSpPr txBox="1"/>
            <p:nvPr/>
          </p:nvSpPr>
          <p:spPr>
            <a:xfrm>
              <a:off x="0" y="2015116"/>
              <a:ext cx="7105998" cy="1200232"/>
            </a:xfrm>
            <a:prstGeom prst="rect">
              <a:avLst/>
            </a:prstGeom>
          </p:spPr>
          <p:txBody>
            <a:bodyPr lIns="0" tIns="0" rIns="0" bIns="0" rtlCol="0" anchor="t">
              <a:spAutoFit/>
            </a:bodyPr>
            <a:lstStyle/>
            <a:p>
              <a:pPr>
                <a:lnSpc>
                  <a:spcPts val="3599"/>
                </a:lnSpc>
              </a:pPr>
              <a:r>
                <a:rPr lang="en-US" sz="2999">
                  <a:solidFill>
                    <a:srgbClr val="17161C"/>
                  </a:solidFill>
                  <a:latin typeface="Aileron Heavy"/>
                </a:rPr>
                <a:t>Rated 4.6 out 5 in Perceived Corruption in Public Sector</a:t>
              </a:r>
            </a:p>
          </p:txBody>
        </p:sp>
      </p:grpSp>
      <p:grpSp>
        <p:nvGrpSpPr>
          <p:cNvPr id="6" name="Group 6"/>
          <p:cNvGrpSpPr/>
          <p:nvPr/>
        </p:nvGrpSpPr>
        <p:grpSpPr>
          <a:xfrm>
            <a:off x="6158822" y="1028700"/>
            <a:ext cx="11100478" cy="3309895"/>
            <a:chOff x="0" y="0"/>
            <a:chExt cx="14800638" cy="4413193"/>
          </a:xfrm>
        </p:grpSpPr>
        <p:sp>
          <p:nvSpPr>
            <p:cNvPr id="7" name="TextBox 7"/>
            <p:cNvSpPr txBox="1"/>
            <p:nvPr/>
          </p:nvSpPr>
          <p:spPr>
            <a:xfrm>
              <a:off x="0" y="0"/>
              <a:ext cx="14800638" cy="1621216"/>
            </a:xfrm>
            <a:prstGeom prst="rect">
              <a:avLst/>
            </a:prstGeom>
          </p:spPr>
          <p:txBody>
            <a:bodyPr lIns="0" tIns="0" rIns="0" bIns="0" rtlCol="0" anchor="t">
              <a:spAutoFit/>
            </a:bodyPr>
            <a:lstStyle/>
            <a:p>
              <a:pPr>
                <a:lnSpc>
                  <a:spcPts val="9599"/>
                </a:lnSpc>
              </a:pPr>
              <a:r>
                <a:rPr lang="en-US" sz="7999">
                  <a:solidFill>
                    <a:srgbClr val="17161C"/>
                  </a:solidFill>
                  <a:latin typeface="Aileron Heavy"/>
                </a:rPr>
                <a:t>Why Brazil?</a:t>
              </a:r>
            </a:p>
          </p:txBody>
        </p:sp>
        <p:sp>
          <p:nvSpPr>
            <p:cNvPr id="8" name="TextBox 8"/>
            <p:cNvSpPr txBox="1"/>
            <p:nvPr/>
          </p:nvSpPr>
          <p:spPr>
            <a:xfrm>
              <a:off x="0" y="2004204"/>
              <a:ext cx="14800638" cy="2408990"/>
            </a:xfrm>
            <a:prstGeom prst="rect">
              <a:avLst/>
            </a:prstGeom>
          </p:spPr>
          <p:txBody>
            <a:bodyPr lIns="0" tIns="0" rIns="0" bIns="0" rtlCol="0" anchor="t">
              <a:spAutoFit/>
            </a:bodyPr>
            <a:lstStyle/>
            <a:p>
              <a:pPr>
                <a:lnSpc>
                  <a:spcPts val="3639"/>
                </a:lnSpc>
              </a:pPr>
              <a:r>
                <a:rPr lang="en-US" sz="2599" dirty="0">
                  <a:solidFill>
                    <a:srgbClr val="17161C"/>
                  </a:solidFill>
                  <a:latin typeface="Roboto"/>
                </a:rPr>
                <a:t>The </a:t>
              </a:r>
              <a:r>
                <a:rPr lang="en-US" sz="2600" dirty="0">
                  <a:solidFill>
                    <a:srgbClr val="17161C"/>
                  </a:solidFill>
                  <a:latin typeface="Roboto" panose="020B0604020202020204" charset="0"/>
                  <a:ea typeface="Roboto" panose="020B0604020202020204" charset="0"/>
                </a:rPr>
                <a:t>combination of high availability of data and high levels of perceived</a:t>
              </a:r>
            </a:p>
            <a:p>
              <a:pPr>
                <a:lnSpc>
                  <a:spcPts val="3639"/>
                </a:lnSpc>
              </a:pPr>
              <a:r>
                <a:rPr lang="en-US" sz="2600" dirty="0">
                  <a:solidFill>
                    <a:srgbClr val="17161C"/>
                  </a:solidFill>
                  <a:latin typeface="Roboto" panose="020B0604020202020204" charset="0"/>
                  <a:ea typeface="Roboto" panose="020B0604020202020204" charset="0"/>
                </a:rPr>
                <a:t>corruption make Brazil a particularly attractive case for the application</a:t>
              </a:r>
            </a:p>
            <a:p>
              <a:pPr>
                <a:lnSpc>
                  <a:spcPts val="3639"/>
                </a:lnSpc>
              </a:pPr>
              <a:r>
                <a:rPr lang="en-US" sz="2600" dirty="0">
                  <a:solidFill>
                    <a:srgbClr val="17161C"/>
                  </a:solidFill>
                  <a:latin typeface="Roboto" panose="020B0604020202020204" charset="0"/>
                  <a:ea typeface="Roboto" panose="020B0604020202020204" charset="0"/>
                </a:rPr>
                <a:t>of AI for anti-corruption efforts.</a:t>
              </a:r>
            </a:p>
            <a:p>
              <a:pPr>
                <a:lnSpc>
                  <a:spcPts val="3639"/>
                </a:lnSpc>
                <a:spcBef>
                  <a:spcPct val="0"/>
                </a:spcBef>
              </a:pPr>
              <a:endParaRPr lang="en-US" sz="720" dirty="0">
                <a:solidFill>
                  <a:srgbClr val="17161C"/>
                </a:solidFill>
                <a:latin typeface="Arimo"/>
              </a:endParaRPr>
            </a:p>
          </p:txBody>
        </p:sp>
      </p:grpSp>
      <p:pic>
        <p:nvPicPr>
          <p:cNvPr id="9" name="Picture 9"/>
          <p:cNvPicPr>
            <a:picLocks noChangeAspect="1"/>
          </p:cNvPicPr>
          <p:nvPr/>
        </p:nvPicPr>
        <p:blipFill>
          <a:blip r:embed="rId2"/>
          <a:srcRect/>
          <a:stretch>
            <a:fillRect/>
          </a:stretch>
        </p:blipFill>
        <p:spPr>
          <a:xfrm>
            <a:off x="1576223" y="6907444"/>
            <a:ext cx="1892551" cy="3379556"/>
          </a:xfrm>
          <a:prstGeom prst="rect">
            <a:avLst/>
          </a:prstGeom>
        </p:spPr>
      </p:pic>
      <p:pic>
        <p:nvPicPr>
          <p:cNvPr id="10" name="Picture 10"/>
          <p:cNvPicPr>
            <a:picLocks noChangeAspect="1"/>
          </p:cNvPicPr>
          <p:nvPr/>
        </p:nvPicPr>
        <p:blipFill>
          <a:blip r:embed="rId3"/>
          <a:srcRect/>
          <a:stretch>
            <a:fillRect/>
          </a:stretch>
        </p:blipFill>
        <p:spPr>
          <a:xfrm rot="-10800000">
            <a:off x="974529" y="4774804"/>
            <a:ext cx="3095939" cy="2879223"/>
          </a:xfrm>
          <a:prstGeom prst="rect">
            <a:avLst/>
          </a:prstGeom>
        </p:spPr>
      </p:pic>
      <p:grpSp>
        <p:nvGrpSpPr>
          <p:cNvPr id="11" name="Group 11"/>
          <p:cNvGrpSpPr/>
          <p:nvPr/>
        </p:nvGrpSpPr>
        <p:grpSpPr>
          <a:xfrm>
            <a:off x="6349322" y="5143500"/>
            <a:ext cx="5329499" cy="3520011"/>
            <a:chOff x="0" y="0"/>
            <a:chExt cx="7105998" cy="4693348"/>
          </a:xfrm>
        </p:grpSpPr>
        <p:sp>
          <p:nvSpPr>
            <p:cNvPr id="12" name="TextBox 12"/>
            <p:cNvSpPr txBox="1"/>
            <p:nvPr/>
          </p:nvSpPr>
          <p:spPr>
            <a:xfrm>
              <a:off x="0" y="-9525"/>
              <a:ext cx="7105998" cy="1635125"/>
            </a:xfrm>
            <a:prstGeom prst="rect">
              <a:avLst/>
            </a:prstGeom>
          </p:spPr>
          <p:txBody>
            <a:bodyPr lIns="0" tIns="0" rIns="0" bIns="0" rtlCol="0" anchor="t">
              <a:spAutoFit/>
            </a:bodyPr>
            <a:lstStyle/>
            <a:p>
              <a:pPr>
                <a:lnSpc>
                  <a:spcPts val="4800"/>
                </a:lnSpc>
              </a:pPr>
              <a:r>
                <a:rPr lang="en-US" sz="4000">
                  <a:solidFill>
                    <a:srgbClr val="17161C"/>
                  </a:solidFill>
                  <a:latin typeface="Aileron Heavy"/>
                </a:rPr>
                <a:t>High Open Data Ranking</a:t>
              </a:r>
            </a:p>
          </p:txBody>
        </p:sp>
        <p:sp>
          <p:nvSpPr>
            <p:cNvPr id="13" name="TextBox 13"/>
            <p:cNvSpPr txBox="1"/>
            <p:nvPr/>
          </p:nvSpPr>
          <p:spPr>
            <a:xfrm>
              <a:off x="0" y="3557239"/>
              <a:ext cx="7105998" cy="1136109"/>
            </a:xfrm>
            <a:prstGeom prst="rect">
              <a:avLst/>
            </a:prstGeom>
          </p:spPr>
          <p:txBody>
            <a:bodyPr lIns="0" tIns="0" rIns="0" bIns="0" rtlCol="0" anchor="t">
              <a:spAutoFit/>
            </a:bodyPr>
            <a:lstStyle/>
            <a:p>
              <a:pPr>
                <a:lnSpc>
                  <a:spcPts val="3499"/>
                </a:lnSpc>
              </a:pPr>
              <a:r>
                <a:rPr lang="en-US" sz="2500">
                  <a:solidFill>
                    <a:srgbClr val="17161C"/>
                  </a:solidFill>
                  <a:latin typeface="Roboto"/>
                </a:rPr>
                <a:t>Data from Global Open Data Index</a:t>
              </a:r>
            </a:p>
            <a:p>
              <a:pPr>
                <a:lnSpc>
                  <a:spcPts val="3500"/>
                </a:lnSpc>
                <a:spcBef>
                  <a:spcPct val="0"/>
                </a:spcBef>
              </a:pPr>
              <a:r>
                <a:rPr lang="en-US" sz="2499">
                  <a:solidFill>
                    <a:srgbClr val="17161C"/>
                  </a:solidFill>
                  <a:latin typeface="Roboto"/>
                </a:rPr>
                <a:t>https://index.okfn.org/</a:t>
              </a:r>
              <a:r>
                <a:rPr lang="en-US" sz="2500">
                  <a:solidFill>
                    <a:srgbClr val="17161C"/>
                  </a:solidFill>
                  <a:latin typeface="Roboto"/>
                </a:rPr>
                <a:t> </a:t>
              </a:r>
            </a:p>
          </p:txBody>
        </p:sp>
        <p:sp>
          <p:nvSpPr>
            <p:cNvPr id="14" name="TextBox 14"/>
            <p:cNvSpPr txBox="1"/>
            <p:nvPr/>
          </p:nvSpPr>
          <p:spPr>
            <a:xfrm>
              <a:off x="0" y="2015116"/>
              <a:ext cx="7105998" cy="1200232"/>
            </a:xfrm>
            <a:prstGeom prst="rect">
              <a:avLst/>
            </a:prstGeom>
          </p:spPr>
          <p:txBody>
            <a:bodyPr lIns="0" tIns="0" rIns="0" bIns="0" rtlCol="0" anchor="t">
              <a:spAutoFit/>
            </a:bodyPr>
            <a:lstStyle/>
            <a:p>
              <a:pPr>
                <a:lnSpc>
                  <a:spcPts val="3599"/>
                </a:lnSpc>
              </a:pPr>
              <a:r>
                <a:rPr lang="en-US" sz="2999">
                  <a:solidFill>
                    <a:srgbClr val="17161C"/>
                  </a:solidFill>
                  <a:latin typeface="Aileron Heavy"/>
                </a:rPr>
                <a:t>Brazil is ranked 8th best in the World</a:t>
              </a:r>
            </a:p>
          </p:txBody>
        </p:sp>
      </p:grpSp>
      <p:pic>
        <p:nvPicPr>
          <p:cNvPr id="15" name="Picture 15"/>
          <p:cNvPicPr>
            <a:picLocks noChangeAspect="1"/>
          </p:cNvPicPr>
          <p:nvPr/>
        </p:nvPicPr>
        <p:blipFill>
          <a:blip r:embed="rId4"/>
          <a:srcRect/>
          <a:stretch>
            <a:fillRect/>
          </a:stretch>
        </p:blipFill>
        <p:spPr>
          <a:xfrm>
            <a:off x="436415" y="239044"/>
            <a:ext cx="4172167" cy="411480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7F4FA"/>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11127736" y="6907444"/>
            <a:ext cx="1892551" cy="3379556"/>
          </a:xfrm>
          <a:prstGeom prst="rect">
            <a:avLst/>
          </a:prstGeom>
        </p:spPr>
      </p:pic>
      <p:pic>
        <p:nvPicPr>
          <p:cNvPr id="3" name="Picture 3"/>
          <p:cNvPicPr>
            <a:picLocks noChangeAspect="1"/>
          </p:cNvPicPr>
          <p:nvPr/>
        </p:nvPicPr>
        <p:blipFill>
          <a:blip r:embed="rId3"/>
          <a:srcRect/>
          <a:stretch>
            <a:fillRect/>
          </a:stretch>
        </p:blipFill>
        <p:spPr>
          <a:xfrm rot="5400000">
            <a:off x="10526042" y="6270719"/>
            <a:ext cx="3095939" cy="2879223"/>
          </a:xfrm>
          <a:prstGeom prst="rect">
            <a:avLst/>
          </a:prstGeom>
        </p:spPr>
      </p:pic>
      <p:sp>
        <p:nvSpPr>
          <p:cNvPr id="4" name="AutoShape 4"/>
          <p:cNvSpPr/>
          <p:nvPr/>
        </p:nvSpPr>
        <p:spPr>
          <a:xfrm>
            <a:off x="0" y="0"/>
            <a:ext cx="11127736" cy="10287000"/>
          </a:xfrm>
          <a:prstGeom prst="rect">
            <a:avLst/>
          </a:prstGeom>
          <a:solidFill>
            <a:srgbClr val="2255FF"/>
          </a:solidFill>
        </p:spPr>
      </p:sp>
      <p:sp>
        <p:nvSpPr>
          <p:cNvPr id="5" name="TextBox 5"/>
          <p:cNvSpPr txBox="1"/>
          <p:nvPr/>
        </p:nvSpPr>
        <p:spPr>
          <a:xfrm>
            <a:off x="11280073" y="1049891"/>
            <a:ext cx="5979227" cy="2431824"/>
          </a:xfrm>
          <a:prstGeom prst="rect">
            <a:avLst/>
          </a:prstGeom>
        </p:spPr>
        <p:txBody>
          <a:bodyPr lIns="0" tIns="0" rIns="0" bIns="0" rtlCol="0" anchor="t">
            <a:spAutoFit/>
          </a:bodyPr>
          <a:lstStyle/>
          <a:p>
            <a:pPr algn="r">
              <a:lnSpc>
                <a:spcPts val="9599"/>
              </a:lnSpc>
            </a:pPr>
            <a:r>
              <a:rPr lang="en-US" sz="7999">
                <a:solidFill>
                  <a:srgbClr val="17161C"/>
                </a:solidFill>
                <a:latin typeface="Aileron Heavy"/>
              </a:rPr>
              <a:t>Project Summary</a:t>
            </a:r>
          </a:p>
        </p:txBody>
      </p:sp>
      <p:grpSp>
        <p:nvGrpSpPr>
          <p:cNvPr id="6" name="Group 6"/>
          <p:cNvGrpSpPr>
            <a:grpSpLocks noChangeAspect="1"/>
          </p:cNvGrpSpPr>
          <p:nvPr/>
        </p:nvGrpSpPr>
        <p:grpSpPr>
          <a:xfrm rot="5400000">
            <a:off x="16559160" y="5812291"/>
            <a:ext cx="700140" cy="700140"/>
            <a:chOff x="1371600" y="6705600"/>
            <a:chExt cx="10972800" cy="10972800"/>
          </a:xfrm>
        </p:grpSpPr>
        <p:sp>
          <p:nvSpPr>
            <p:cNvPr id="7" name="Freeform 7"/>
            <p:cNvSpPr/>
            <p:nvPr/>
          </p:nvSpPr>
          <p:spPr>
            <a:xfrm>
              <a:off x="1362808" y="6434629"/>
              <a:ext cx="10990384" cy="11514742"/>
            </a:xfrm>
            <a:custGeom>
              <a:avLst/>
              <a:gdLst/>
              <a:ahLst/>
              <a:cxnLst/>
              <a:rect l="l" t="t" r="r" b="b"/>
              <a:pathLst>
                <a:path w="10990384" h="11514742">
                  <a:moveTo>
                    <a:pt x="8792" y="5757371"/>
                  </a:moveTo>
                  <a:cubicBezTo>
                    <a:pt x="0" y="7723318"/>
                    <a:pt x="1043775" y="9543701"/>
                    <a:pt x="2744885" y="10529222"/>
                  </a:cubicBezTo>
                  <a:cubicBezTo>
                    <a:pt x="4445994" y="11514742"/>
                    <a:pt x="6544389" y="11514742"/>
                    <a:pt x="8245499" y="10529222"/>
                  </a:cubicBezTo>
                  <a:cubicBezTo>
                    <a:pt x="9946609" y="9543701"/>
                    <a:pt x="10990384" y="7723318"/>
                    <a:pt x="10981592" y="5757371"/>
                  </a:cubicBezTo>
                  <a:cubicBezTo>
                    <a:pt x="10990384" y="3791424"/>
                    <a:pt x="9946609" y="1971041"/>
                    <a:pt x="8245499" y="985520"/>
                  </a:cubicBezTo>
                  <a:cubicBezTo>
                    <a:pt x="6544389" y="0"/>
                    <a:pt x="4445994" y="0"/>
                    <a:pt x="2744885" y="985520"/>
                  </a:cubicBezTo>
                  <a:cubicBezTo>
                    <a:pt x="1043775" y="1971041"/>
                    <a:pt x="0" y="3791424"/>
                    <a:pt x="8792" y="5757371"/>
                  </a:cubicBezTo>
                  <a:close/>
                </a:path>
              </a:pathLst>
            </a:custGeom>
            <a:solidFill>
              <a:srgbClr val="17161C"/>
            </a:solidFill>
          </p:spPr>
        </p:sp>
      </p:grpSp>
      <p:pic>
        <p:nvPicPr>
          <p:cNvPr id="8" name="Picture 8"/>
          <p:cNvPicPr>
            <a:picLocks noChangeAspect="1"/>
          </p:cNvPicPr>
          <p:nvPr/>
        </p:nvPicPr>
        <p:blipFill>
          <a:blip r:embed="rId3"/>
          <a:srcRect/>
          <a:stretch>
            <a:fillRect/>
          </a:stretch>
        </p:blipFill>
        <p:spPr>
          <a:xfrm rot="5400000">
            <a:off x="13921649" y="6270719"/>
            <a:ext cx="3095939" cy="2879223"/>
          </a:xfrm>
          <a:prstGeom prst="rect">
            <a:avLst/>
          </a:prstGeom>
        </p:spPr>
      </p:pic>
      <p:pic>
        <p:nvPicPr>
          <p:cNvPr id="9" name="Picture 9"/>
          <p:cNvPicPr>
            <a:picLocks noChangeAspect="1"/>
          </p:cNvPicPr>
          <p:nvPr/>
        </p:nvPicPr>
        <p:blipFill>
          <a:blip r:embed="rId4"/>
          <a:srcRect/>
          <a:stretch>
            <a:fillRect/>
          </a:stretch>
        </p:blipFill>
        <p:spPr>
          <a:xfrm>
            <a:off x="665272" y="1971361"/>
            <a:ext cx="1661784" cy="1697864"/>
          </a:xfrm>
          <a:prstGeom prst="rect">
            <a:avLst/>
          </a:prstGeom>
        </p:spPr>
      </p:pic>
      <p:pic>
        <p:nvPicPr>
          <p:cNvPr id="10" name="Picture 10"/>
          <p:cNvPicPr>
            <a:picLocks noChangeAspect="1"/>
          </p:cNvPicPr>
          <p:nvPr/>
        </p:nvPicPr>
        <p:blipFill>
          <a:blip r:embed="rId5"/>
          <a:srcRect/>
          <a:stretch>
            <a:fillRect/>
          </a:stretch>
        </p:blipFill>
        <p:spPr>
          <a:xfrm>
            <a:off x="665272" y="4392454"/>
            <a:ext cx="1513046" cy="1513046"/>
          </a:xfrm>
          <a:prstGeom prst="rect">
            <a:avLst/>
          </a:prstGeom>
        </p:spPr>
      </p:pic>
      <p:pic>
        <p:nvPicPr>
          <p:cNvPr id="11" name="Picture 11"/>
          <p:cNvPicPr>
            <a:picLocks noChangeAspect="1"/>
          </p:cNvPicPr>
          <p:nvPr/>
        </p:nvPicPr>
        <p:blipFill>
          <a:blip r:embed="rId6"/>
          <a:srcRect/>
          <a:stretch>
            <a:fillRect/>
          </a:stretch>
        </p:blipFill>
        <p:spPr>
          <a:xfrm>
            <a:off x="675185" y="6720916"/>
            <a:ext cx="1493220" cy="1493220"/>
          </a:xfrm>
          <a:prstGeom prst="rect">
            <a:avLst/>
          </a:prstGeom>
        </p:spPr>
      </p:pic>
      <p:sp>
        <p:nvSpPr>
          <p:cNvPr id="12" name="TextBox 12"/>
          <p:cNvSpPr txBox="1"/>
          <p:nvPr/>
        </p:nvSpPr>
        <p:spPr>
          <a:xfrm>
            <a:off x="2861930" y="1914211"/>
            <a:ext cx="6678817" cy="1753376"/>
          </a:xfrm>
          <a:prstGeom prst="rect">
            <a:avLst/>
          </a:prstGeom>
        </p:spPr>
        <p:txBody>
          <a:bodyPr lIns="0" tIns="0" rIns="0" bIns="0" rtlCol="0" anchor="t">
            <a:spAutoFit/>
          </a:bodyPr>
          <a:lstStyle/>
          <a:p>
            <a:pPr>
              <a:lnSpc>
                <a:spcPts val="3500"/>
              </a:lnSpc>
              <a:spcBef>
                <a:spcPct val="0"/>
              </a:spcBef>
            </a:pPr>
            <a:r>
              <a:rPr lang="en-US" sz="2500">
                <a:solidFill>
                  <a:srgbClr val="F7F4FA"/>
                </a:solidFill>
                <a:latin typeface="Roboto"/>
              </a:rPr>
              <a:t>Machine Learning Model trained with data downloaded and scrapped from Tribunal Superior Eleitoral (Superior Electoral Tribunal) websites</a:t>
            </a:r>
          </a:p>
        </p:txBody>
      </p:sp>
      <p:sp>
        <p:nvSpPr>
          <p:cNvPr id="13" name="TextBox 13"/>
          <p:cNvSpPr txBox="1"/>
          <p:nvPr/>
        </p:nvSpPr>
        <p:spPr>
          <a:xfrm>
            <a:off x="2861930" y="4491746"/>
            <a:ext cx="6678817" cy="1314462"/>
          </a:xfrm>
          <a:prstGeom prst="rect">
            <a:avLst/>
          </a:prstGeom>
        </p:spPr>
        <p:txBody>
          <a:bodyPr lIns="0" tIns="0" rIns="0" bIns="0" rtlCol="0" anchor="t">
            <a:spAutoFit/>
          </a:bodyPr>
          <a:lstStyle/>
          <a:p>
            <a:pPr>
              <a:lnSpc>
                <a:spcPts val="3500"/>
              </a:lnSpc>
              <a:spcBef>
                <a:spcPct val="0"/>
              </a:spcBef>
            </a:pPr>
            <a:r>
              <a:rPr lang="en-US" sz="2500" dirty="0">
                <a:solidFill>
                  <a:srgbClr val="F7F4FA"/>
                </a:solidFill>
                <a:latin typeface="Roboto"/>
              </a:rPr>
              <a:t>Around 26k candidacies for President, Governor, Senator, Member of Congress were used to train the model.</a:t>
            </a:r>
          </a:p>
        </p:txBody>
      </p:sp>
      <p:sp>
        <p:nvSpPr>
          <p:cNvPr id="14" name="TextBox 14"/>
          <p:cNvSpPr txBox="1"/>
          <p:nvPr/>
        </p:nvSpPr>
        <p:spPr>
          <a:xfrm>
            <a:off x="2861930" y="6782229"/>
            <a:ext cx="6678817" cy="1313445"/>
          </a:xfrm>
          <a:prstGeom prst="rect">
            <a:avLst/>
          </a:prstGeom>
        </p:spPr>
        <p:txBody>
          <a:bodyPr lIns="0" tIns="0" rIns="0" bIns="0" rtlCol="0" anchor="t">
            <a:spAutoFit/>
          </a:bodyPr>
          <a:lstStyle/>
          <a:p>
            <a:pPr>
              <a:lnSpc>
                <a:spcPts val="3500"/>
              </a:lnSpc>
              <a:spcBef>
                <a:spcPct val="0"/>
              </a:spcBef>
            </a:pPr>
            <a:r>
              <a:rPr lang="en-US" sz="2500" dirty="0">
                <a:solidFill>
                  <a:srgbClr val="F7F4FA"/>
                </a:solidFill>
                <a:latin typeface="Roboto"/>
              </a:rPr>
              <a:t>The goal of the model is to predict whether a given politician should be investigated for financial infractions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7161C"/>
        </a:solidFill>
        <a:effectLst/>
      </p:bgPr>
    </p:bg>
    <p:spTree>
      <p:nvGrpSpPr>
        <p:cNvPr id="1" name=""/>
        <p:cNvGrpSpPr/>
        <p:nvPr/>
      </p:nvGrpSpPr>
      <p:grpSpPr>
        <a:xfrm>
          <a:off x="0" y="0"/>
          <a:ext cx="0" cy="0"/>
          <a:chOff x="0" y="0"/>
          <a:chExt cx="0" cy="0"/>
        </a:xfrm>
      </p:grpSpPr>
      <p:sp>
        <p:nvSpPr>
          <p:cNvPr id="10" name="AutoShape 10"/>
          <p:cNvSpPr/>
          <p:nvPr/>
        </p:nvSpPr>
        <p:spPr>
          <a:xfrm>
            <a:off x="0" y="0"/>
            <a:ext cx="6339190" cy="10287000"/>
          </a:xfrm>
          <a:prstGeom prst="rect">
            <a:avLst/>
          </a:prstGeom>
          <a:solidFill>
            <a:srgbClr val="F7F4FA"/>
          </a:solidFill>
        </p:spPr>
      </p:sp>
      <p:grpSp>
        <p:nvGrpSpPr>
          <p:cNvPr id="11" name="Group 11"/>
          <p:cNvGrpSpPr/>
          <p:nvPr/>
        </p:nvGrpSpPr>
        <p:grpSpPr>
          <a:xfrm>
            <a:off x="494578" y="1028700"/>
            <a:ext cx="5350035" cy="3099388"/>
            <a:chOff x="0" y="0"/>
            <a:chExt cx="7133380" cy="4132517"/>
          </a:xfrm>
        </p:grpSpPr>
        <p:sp>
          <p:nvSpPr>
            <p:cNvPr id="12" name="TextBox 12"/>
            <p:cNvSpPr txBox="1"/>
            <p:nvPr/>
          </p:nvSpPr>
          <p:spPr>
            <a:xfrm>
              <a:off x="0" y="0"/>
              <a:ext cx="7133380" cy="3242433"/>
            </a:xfrm>
            <a:prstGeom prst="rect">
              <a:avLst/>
            </a:prstGeom>
          </p:spPr>
          <p:txBody>
            <a:bodyPr lIns="0" tIns="0" rIns="0" bIns="0" rtlCol="0" anchor="t">
              <a:spAutoFit/>
            </a:bodyPr>
            <a:lstStyle/>
            <a:p>
              <a:pPr>
                <a:lnSpc>
                  <a:spcPts val="9599"/>
                </a:lnSpc>
              </a:pPr>
              <a:r>
                <a:rPr lang="en-US" sz="7999">
                  <a:solidFill>
                    <a:srgbClr val="17161C"/>
                  </a:solidFill>
                  <a:latin typeface="Aileron Heavy"/>
                </a:rPr>
                <a:t>Data Overview</a:t>
              </a:r>
            </a:p>
          </p:txBody>
        </p:sp>
        <p:sp>
          <p:nvSpPr>
            <p:cNvPr id="13" name="TextBox 13"/>
            <p:cNvSpPr txBox="1"/>
            <p:nvPr/>
          </p:nvSpPr>
          <p:spPr>
            <a:xfrm>
              <a:off x="0" y="3548364"/>
              <a:ext cx="7133380" cy="584153"/>
            </a:xfrm>
            <a:prstGeom prst="rect">
              <a:avLst/>
            </a:prstGeom>
          </p:spPr>
          <p:txBody>
            <a:bodyPr lIns="0" tIns="0" rIns="0" bIns="0" rtlCol="0" anchor="t">
              <a:spAutoFit/>
            </a:bodyPr>
            <a:lstStyle/>
            <a:p>
              <a:pPr>
                <a:lnSpc>
                  <a:spcPts val="3639"/>
                </a:lnSpc>
                <a:spcBef>
                  <a:spcPct val="0"/>
                </a:spcBef>
              </a:pPr>
              <a:endParaRPr/>
            </a:p>
          </p:txBody>
        </p:sp>
      </p:grpSp>
      <p:pic>
        <p:nvPicPr>
          <p:cNvPr id="14" name="Picture 14"/>
          <p:cNvPicPr>
            <a:picLocks noChangeAspect="1"/>
          </p:cNvPicPr>
          <p:nvPr/>
        </p:nvPicPr>
        <p:blipFill>
          <a:blip r:embed="rId2"/>
          <a:srcRect/>
          <a:stretch>
            <a:fillRect/>
          </a:stretch>
        </p:blipFill>
        <p:spPr>
          <a:xfrm rot="5400000">
            <a:off x="743502" y="7650946"/>
            <a:ext cx="1892551" cy="3379556"/>
          </a:xfrm>
          <a:prstGeom prst="rect">
            <a:avLst/>
          </a:prstGeom>
        </p:spPr>
      </p:pic>
      <p:pic>
        <p:nvPicPr>
          <p:cNvPr id="15" name="Picture 15"/>
          <p:cNvPicPr>
            <a:picLocks noChangeAspect="1"/>
          </p:cNvPicPr>
          <p:nvPr/>
        </p:nvPicPr>
        <p:blipFill>
          <a:blip r:embed="rId3"/>
          <a:srcRect/>
          <a:stretch>
            <a:fillRect/>
          </a:stretch>
        </p:blipFill>
        <p:spPr>
          <a:xfrm rot="-10800000">
            <a:off x="2615675" y="6783622"/>
            <a:ext cx="3095939" cy="2879223"/>
          </a:xfrm>
          <a:prstGeom prst="rect">
            <a:avLst/>
          </a:prstGeom>
        </p:spPr>
      </p:pic>
      <p:grpSp>
        <p:nvGrpSpPr>
          <p:cNvPr id="16" name="Group 16"/>
          <p:cNvGrpSpPr>
            <a:grpSpLocks noChangeAspect="1"/>
          </p:cNvGrpSpPr>
          <p:nvPr/>
        </p:nvGrpSpPr>
        <p:grpSpPr>
          <a:xfrm rot="-10800000">
            <a:off x="5361544" y="6433552"/>
            <a:ext cx="700140" cy="700140"/>
            <a:chOff x="1371600" y="6705600"/>
            <a:chExt cx="10972800" cy="10972800"/>
          </a:xfrm>
        </p:grpSpPr>
        <p:sp>
          <p:nvSpPr>
            <p:cNvPr id="17" name="Freeform 17"/>
            <p:cNvSpPr/>
            <p:nvPr/>
          </p:nvSpPr>
          <p:spPr>
            <a:xfrm>
              <a:off x="1362808" y="6434629"/>
              <a:ext cx="10990384" cy="11514742"/>
            </a:xfrm>
            <a:custGeom>
              <a:avLst/>
              <a:gdLst/>
              <a:ahLst/>
              <a:cxnLst/>
              <a:rect l="l" t="t" r="r" b="b"/>
              <a:pathLst>
                <a:path w="10990384" h="11514742">
                  <a:moveTo>
                    <a:pt x="8792" y="5757371"/>
                  </a:moveTo>
                  <a:cubicBezTo>
                    <a:pt x="0" y="7723318"/>
                    <a:pt x="1043775" y="9543701"/>
                    <a:pt x="2744885" y="10529222"/>
                  </a:cubicBezTo>
                  <a:cubicBezTo>
                    <a:pt x="4445994" y="11514742"/>
                    <a:pt x="6544389" y="11514742"/>
                    <a:pt x="8245499" y="10529222"/>
                  </a:cubicBezTo>
                  <a:cubicBezTo>
                    <a:pt x="9946609" y="9543701"/>
                    <a:pt x="10990384" y="7723318"/>
                    <a:pt x="10981592" y="5757371"/>
                  </a:cubicBezTo>
                  <a:cubicBezTo>
                    <a:pt x="10990384" y="3791424"/>
                    <a:pt x="9946609" y="1971041"/>
                    <a:pt x="8245499" y="985520"/>
                  </a:cubicBezTo>
                  <a:cubicBezTo>
                    <a:pt x="6544389" y="0"/>
                    <a:pt x="4445994" y="0"/>
                    <a:pt x="2744885" y="985520"/>
                  </a:cubicBezTo>
                  <a:cubicBezTo>
                    <a:pt x="1043775" y="1971041"/>
                    <a:pt x="0" y="3791424"/>
                    <a:pt x="8792" y="5757371"/>
                  </a:cubicBezTo>
                  <a:close/>
                </a:path>
              </a:pathLst>
            </a:custGeom>
            <a:solidFill>
              <a:srgbClr val="2255FF"/>
            </a:solidFill>
          </p:spPr>
        </p:sp>
      </p:grpSp>
      <p:pic>
        <p:nvPicPr>
          <p:cNvPr id="18" name="Picture 18"/>
          <p:cNvPicPr>
            <a:picLocks noChangeAspect="1"/>
          </p:cNvPicPr>
          <p:nvPr/>
        </p:nvPicPr>
        <p:blipFill>
          <a:blip r:embed="rId3"/>
          <a:srcRect/>
          <a:stretch>
            <a:fillRect/>
          </a:stretch>
        </p:blipFill>
        <p:spPr>
          <a:xfrm rot="-10800000">
            <a:off x="-927447" y="6783622"/>
            <a:ext cx="3095939" cy="2879223"/>
          </a:xfrm>
          <a:prstGeom prst="rect">
            <a:avLst/>
          </a:prstGeom>
        </p:spPr>
      </p:pic>
      <p:grpSp>
        <p:nvGrpSpPr>
          <p:cNvPr id="32" name="Group 31">
            <a:extLst>
              <a:ext uri="{FF2B5EF4-FFF2-40B4-BE49-F238E27FC236}">
                <a16:creationId xmlns:a16="http://schemas.microsoft.com/office/drawing/2014/main" id="{4360C37C-7840-4019-9032-A0F23E71E73B}"/>
              </a:ext>
            </a:extLst>
          </p:cNvPr>
          <p:cNvGrpSpPr/>
          <p:nvPr/>
        </p:nvGrpSpPr>
        <p:grpSpPr>
          <a:xfrm>
            <a:off x="6868698" y="1107625"/>
            <a:ext cx="5357118" cy="1470768"/>
            <a:chOff x="6868698" y="1107625"/>
            <a:chExt cx="5357118" cy="1470768"/>
          </a:xfrm>
        </p:grpSpPr>
        <p:grpSp>
          <p:nvGrpSpPr>
            <p:cNvPr id="8" name="Group 8"/>
            <p:cNvGrpSpPr>
              <a:grpSpLocks noChangeAspect="1"/>
            </p:cNvGrpSpPr>
            <p:nvPr/>
          </p:nvGrpSpPr>
          <p:grpSpPr>
            <a:xfrm>
              <a:off x="6868698" y="1107625"/>
              <a:ext cx="1470768" cy="1470768"/>
              <a:chOff x="1371600" y="6705600"/>
              <a:chExt cx="10972800" cy="10972800"/>
            </a:xfrm>
          </p:grpSpPr>
          <p:sp>
            <p:nvSpPr>
              <p:cNvPr id="9" name="Freeform 9"/>
              <p:cNvSpPr/>
              <p:nvPr/>
            </p:nvSpPr>
            <p:spPr>
              <a:xfrm>
                <a:off x="1362808" y="6434629"/>
                <a:ext cx="10990384" cy="11514742"/>
              </a:xfrm>
              <a:custGeom>
                <a:avLst/>
                <a:gdLst/>
                <a:ahLst/>
                <a:cxnLst/>
                <a:rect l="l" t="t" r="r" b="b"/>
                <a:pathLst>
                  <a:path w="10990384" h="11514742">
                    <a:moveTo>
                      <a:pt x="8792" y="5757371"/>
                    </a:moveTo>
                    <a:cubicBezTo>
                      <a:pt x="0" y="7723318"/>
                      <a:pt x="1043775" y="9543701"/>
                      <a:pt x="2744885" y="10529222"/>
                    </a:cubicBezTo>
                    <a:cubicBezTo>
                      <a:pt x="4445994" y="11514742"/>
                      <a:pt x="6544389" y="11514742"/>
                      <a:pt x="8245499" y="10529222"/>
                    </a:cubicBezTo>
                    <a:cubicBezTo>
                      <a:pt x="9946609" y="9543701"/>
                      <a:pt x="10990384" y="7723318"/>
                      <a:pt x="10981592" y="5757371"/>
                    </a:cubicBezTo>
                    <a:cubicBezTo>
                      <a:pt x="10990384" y="3791424"/>
                      <a:pt x="9946609" y="1971041"/>
                      <a:pt x="8245499" y="985520"/>
                    </a:cubicBezTo>
                    <a:cubicBezTo>
                      <a:pt x="6544389" y="0"/>
                      <a:pt x="4445994" y="0"/>
                      <a:pt x="2744885" y="985520"/>
                    </a:cubicBezTo>
                    <a:cubicBezTo>
                      <a:pt x="1043775" y="1971041"/>
                      <a:pt x="0" y="3791424"/>
                      <a:pt x="8792" y="5757371"/>
                    </a:cubicBezTo>
                    <a:close/>
                  </a:path>
                </a:pathLst>
              </a:custGeom>
              <a:solidFill>
                <a:srgbClr val="2255FF"/>
              </a:solidFill>
            </p:spPr>
          </p:sp>
        </p:grpSp>
        <p:pic>
          <p:nvPicPr>
            <p:cNvPr id="19" name="Picture 19"/>
            <p:cNvPicPr>
              <a:picLocks noChangeAspect="1"/>
            </p:cNvPicPr>
            <p:nvPr/>
          </p:nvPicPr>
          <p:blipFill>
            <a:blip r:embed="rId4"/>
            <a:srcRect/>
            <a:stretch>
              <a:fillRect/>
            </a:stretch>
          </p:blipFill>
          <p:spPr>
            <a:xfrm>
              <a:off x="7137518" y="1453207"/>
              <a:ext cx="971163" cy="750223"/>
            </a:xfrm>
            <a:prstGeom prst="rect">
              <a:avLst/>
            </a:prstGeom>
          </p:spPr>
        </p:pic>
        <p:sp>
          <p:nvSpPr>
            <p:cNvPr id="27" name="TextBox 27"/>
            <p:cNvSpPr txBox="1"/>
            <p:nvPr/>
          </p:nvSpPr>
          <p:spPr>
            <a:xfrm>
              <a:off x="8871766" y="1606230"/>
              <a:ext cx="3354050" cy="425935"/>
            </a:xfrm>
            <a:prstGeom prst="rect">
              <a:avLst/>
            </a:prstGeom>
          </p:spPr>
          <p:txBody>
            <a:bodyPr lIns="0" tIns="0" rIns="0" bIns="0" rtlCol="0" anchor="t">
              <a:spAutoFit/>
            </a:bodyPr>
            <a:lstStyle/>
            <a:p>
              <a:pPr>
                <a:lnSpc>
                  <a:spcPts val="3483"/>
                </a:lnSpc>
                <a:spcBef>
                  <a:spcPct val="0"/>
                </a:spcBef>
              </a:pPr>
              <a:r>
                <a:rPr lang="en-US" sz="2487">
                  <a:solidFill>
                    <a:srgbClr val="F7F4FA"/>
                  </a:solidFill>
                  <a:latin typeface="Roboto"/>
                </a:rPr>
                <a:t>Candidates Assets</a:t>
              </a:r>
            </a:p>
          </p:txBody>
        </p:sp>
      </p:grpSp>
      <p:grpSp>
        <p:nvGrpSpPr>
          <p:cNvPr id="33" name="Group 32">
            <a:extLst>
              <a:ext uri="{FF2B5EF4-FFF2-40B4-BE49-F238E27FC236}">
                <a16:creationId xmlns:a16="http://schemas.microsoft.com/office/drawing/2014/main" id="{F80F2A1C-22BA-4FFC-837E-0716E1DEA8C6}"/>
              </a:ext>
            </a:extLst>
          </p:cNvPr>
          <p:cNvGrpSpPr/>
          <p:nvPr/>
        </p:nvGrpSpPr>
        <p:grpSpPr>
          <a:xfrm>
            <a:off x="12782998" y="1092935"/>
            <a:ext cx="5288162" cy="1470768"/>
            <a:chOff x="12782998" y="1092935"/>
            <a:chExt cx="5288162" cy="1470768"/>
          </a:xfrm>
        </p:grpSpPr>
        <p:grpSp>
          <p:nvGrpSpPr>
            <p:cNvPr id="6" name="Group 6"/>
            <p:cNvGrpSpPr>
              <a:grpSpLocks noChangeAspect="1"/>
            </p:cNvGrpSpPr>
            <p:nvPr/>
          </p:nvGrpSpPr>
          <p:grpSpPr>
            <a:xfrm>
              <a:off x="12782998" y="1092935"/>
              <a:ext cx="1470768" cy="1470768"/>
              <a:chOff x="1371600" y="6705600"/>
              <a:chExt cx="10972800" cy="10972800"/>
            </a:xfrm>
          </p:grpSpPr>
          <p:sp>
            <p:nvSpPr>
              <p:cNvPr id="7" name="Freeform 7"/>
              <p:cNvSpPr/>
              <p:nvPr/>
            </p:nvSpPr>
            <p:spPr>
              <a:xfrm>
                <a:off x="1362808" y="6434629"/>
                <a:ext cx="10990384" cy="11514742"/>
              </a:xfrm>
              <a:custGeom>
                <a:avLst/>
                <a:gdLst/>
                <a:ahLst/>
                <a:cxnLst/>
                <a:rect l="l" t="t" r="r" b="b"/>
                <a:pathLst>
                  <a:path w="10990384" h="11514742">
                    <a:moveTo>
                      <a:pt x="8792" y="5757371"/>
                    </a:moveTo>
                    <a:cubicBezTo>
                      <a:pt x="0" y="7723318"/>
                      <a:pt x="1043775" y="9543701"/>
                      <a:pt x="2744885" y="10529222"/>
                    </a:cubicBezTo>
                    <a:cubicBezTo>
                      <a:pt x="4445994" y="11514742"/>
                      <a:pt x="6544389" y="11514742"/>
                      <a:pt x="8245499" y="10529222"/>
                    </a:cubicBezTo>
                    <a:cubicBezTo>
                      <a:pt x="9946609" y="9543701"/>
                      <a:pt x="10990384" y="7723318"/>
                      <a:pt x="10981592" y="5757371"/>
                    </a:cubicBezTo>
                    <a:cubicBezTo>
                      <a:pt x="10990384" y="3791424"/>
                      <a:pt x="9946609" y="1971041"/>
                      <a:pt x="8245499" y="985520"/>
                    </a:cubicBezTo>
                    <a:cubicBezTo>
                      <a:pt x="6544389" y="0"/>
                      <a:pt x="4445994" y="0"/>
                      <a:pt x="2744885" y="985520"/>
                    </a:cubicBezTo>
                    <a:cubicBezTo>
                      <a:pt x="1043775" y="1971041"/>
                      <a:pt x="0" y="3791424"/>
                      <a:pt x="8792" y="5757371"/>
                    </a:cubicBezTo>
                    <a:close/>
                  </a:path>
                </a:pathLst>
              </a:custGeom>
              <a:solidFill>
                <a:srgbClr val="2255FF"/>
              </a:solidFill>
            </p:spPr>
          </p:sp>
        </p:grpSp>
        <p:pic>
          <p:nvPicPr>
            <p:cNvPr id="20" name="Picture 20"/>
            <p:cNvPicPr>
              <a:picLocks noChangeAspect="1"/>
            </p:cNvPicPr>
            <p:nvPr/>
          </p:nvPicPr>
          <p:blipFill>
            <a:blip r:embed="rId5"/>
            <a:srcRect/>
            <a:stretch>
              <a:fillRect/>
            </a:stretch>
          </p:blipFill>
          <p:spPr>
            <a:xfrm>
              <a:off x="13161496" y="1459855"/>
              <a:ext cx="713772" cy="781146"/>
            </a:xfrm>
            <a:prstGeom prst="rect">
              <a:avLst/>
            </a:prstGeom>
          </p:spPr>
        </p:pic>
        <p:sp>
          <p:nvSpPr>
            <p:cNvPr id="28" name="TextBox 28"/>
            <p:cNvSpPr txBox="1"/>
            <p:nvPr/>
          </p:nvSpPr>
          <p:spPr>
            <a:xfrm>
              <a:off x="14472997" y="1613647"/>
              <a:ext cx="3598163" cy="425935"/>
            </a:xfrm>
            <a:prstGeom prst="rect">
              <a:avLst/>
            </a:prstGeom>
          </p:spPr>
          <p:txBody>
            <a:bodyPr lIns="0" tIns="0" rIns="0" bIns="0" rtlCol="0" anchor="t">
              <a:spAutoFit/>
            </a:bodyPr>
            <a:lstStyle/>
            <a:p>
              <a:pPr>
                <a:lnSpc>
                  <a:spcPts val="3483"/>
                </a:lnSpc>
                <a:spcBef>
                  <a:spcPct val="0"/>
                </a:spcBef>
              </a:pPr>
              <a:r>
                <a:rPr lang="en-US" sz="2487" dirty="0">
                  <a:solidFill>
                    <a:srgbClr val="F7F4FA"/>
                  </a:solidFill>
                  <a:latin typeface="Roboto"/>
                </a:rPr>
                <a:t>Campaign Finance</a:t>
              </a:r>
            </a:p>
          </p:txBody>
        </p:sp>
      </p:grpSp>
      <p:grpSp>
        <p:nvGrpSpPr>
          <p:cNvPr id="34" name="Group 33">
            <a:extLst>
              <a:ext uri="{FF2B5EF4-FFF2-40B4-BE49-F238E27FC236}">
                <a16:creationId xmlns:a16="http://schemas.microsoft.com/office/drawing/2014/main" id="{2322804C-DAB4-478A-9456-A897CB203ADD}"/>
              </a:ext>
            </a:extLst>
          </p:cNvPr>
          <p:cNvGrpSpPr/>
          <p:nvPr/>
        </p:nvGrpSpPr>
        <p:grpSpPr>
          <a:xfrm>
            <a:off x="6868698" y="4587132"/>
            <a:ext cx="5357118" cy="1470768"/>
            <a:chOff x="6868698" y="4266742"/>
            <a:chExt cx="5357118" cy="1470768"/>
          </a:xfrm>
        </p:grpSpPr>
        <p:grpSp>
          <p:nvGrpSpPr>
            <p:cNvPr id="2" name="Group 2"/>
            <p:cNvGrpSpPr/>
            <p:nvPr/>
          </p:nvGrpSpPr>
          <p:grpSpPr>
            <a:xfrm>
              <a:off x="6868698" y="4266742"/>
              <a:ext cx="1470768" cy="1470768"/>
              <a:chOff x="0" y="0"/>
              <a:chExt cx="1961025" cy="1961025"/>
            </a:xfrm>
          </p:grpSpPr>
          <p:grpSp>
            <p:nvGrpSpPr>
              <p:cNvPr id="3" name="Group 3"/>
              <p:cNvGrpSpPr>
                <a:grpSpLocks noChangeAspect="1"/>
              </p:cNvGrpSpPr>
              <p:nvPr/>
            </p:nvGrpSpPr>
            <p:grpSpPr>
              <a:xfrm>
                <a:off x="0" y="0"/>
                <a:ext cx="1961025" cy="1961025"/>
                <a:chOff x="1371600" y="6705600"/>
                <a:chExt cx="10972800" cy="10972800"/>
              </a:xfrm>
            </p:grpSpPr>
            <p:sp>
              <p:nvSpPr>
                <p:cNvPr id="4" name="Freeform 4"/>
                <p:cNvSpPr/>
                <p:nvPr/>
              </p:nvSpPr>
              <p:spPr>
                <a:xfrm>
                  <a:off x="1362808" y="6434629"/>
                  <a:ext cx="10990384" cy="11514742"/>
                </a:xfrm>
                <a:custGeom>
                  <a:avLst/>
                  <a:gdLst/>
                  <a:ahLst/>
                  <a:cxnLst/>
                  <a:rect l="l" t="t" r="r" b="b"/>
                  <a:pathLst>
                    <a:path w="10990384" h="11514742">
                      <a:moveTo>
                        <a:pt x="8792" y="5757371"/>
                      </a:moveTo>
                      <a:cubicBezTo>
                        <a:pt x="0" y="7723318"/>
                        <a:pt x="1043775" y="9543701"/>
                        <a:pt x="2744885" y="10529222"/>
                      </a:cubicBezTo>
                      <a:cubicBezTo>
                        <a:pt x="4445994" y="11514742"/>
                        <a:pt x="6544389" y="11514742"/>
                        <a:pt x="8245499" y="10529222"/>
                      </a:cubicBezTo>
                      <a:cubicBezTo>
                        <a:pt x="9946609" y="9543701"/>
                        <a:pt x="10990384" y="7723318"/>
                        <a:pt x="10981592" y="5757371"/>
                      </a:cubicBezTo>
                      <a:cubicBezTo>
                        <a:pt x="10990384" y="3791424"/>
                        <a:pt x="9946609" y="1971041"/>
                        <a:pt x="8245499" y="985520"/>
                      </a:cubicBezTo>
                      <a:cubicBezTo>
                        <a:pt x="6544389" y="0"/>
                        <a:pt x="4445994" y="0"/>
                        <a:pt x="2744885" y="985520"/>
                      </a:cubicBezTo>
                      <a:cubicBezTo>
                        <a:pt x="1043775" y="1971041"/>
                        <a:pt x="0" y="3791424"/>
                        <a:pt x="8792" y="5757371"/>
                      </a:cubicBezTo>
                      <a:close/>
                    </a:path>
                  </a:pathLst>
                </a:custGeom>
                <a:solidFill>
                  <a:srgbClr val="2255FF"/>
                </a:solidFill>
              </p:spPr>
            </p:sp>
          </p:grpSp>
          <p:pic>
            <p:nvPicPr>
              <p:cNvPr id="5" name="Picture 5"/>
              <p:cNvPicPr>
                <a:picLocks noChangeAspect="1"/>
              </p:cNvPicPr>
              <p:nvPr/>
            </p:nvPicPr>
            <p:blipFill>
              <a:blip r:embed="rId6"/>
              <a:srcRect/>
              <a:stretch>
                <a:fillRect/>
              </a:stretch>
            </p:blipFill>
            <p:spPr>
              <a:xfrm>
                <a:off x="352222" y="590973"/>
                <a:ext cx="1256580" cy="779079"/>
              </a:xfrm>
              <a:prstGeom prst="rect">
                <a:avLst/>
              </a:prstGeom>
            </p:spPr>
          </p:pic>
        </p:grpSp>
        <p:sp>
          <p:nvSpPr>
            <p:cNvPr id="29" name="TextBox 29"/>
            <p:cNvSpPr txBox="1"/>
            <p:nvPr/>
          </p:nvSpPr>
          <p:spPr>
            <a:xfrm>
              <a:off x="8871766" y="4544595"/>
              <a:ext cx="3354050" cy="867438"/>
            </a:xfrm>
            <a:prstGeom prst="rect">
              <a:avLst/>
            </a:prstGeom>
          </p:spPr>
          <p:txBody>
            <a:bodyPr lIns="0" tIns="0" rIns="0" bIns="0" rtlCol="0" anchor="t">
              <a:spAutoFit/>
            </a:bodyPr>
            <a:lstStyle/>
            <a:p>
              <a:pPr>
                <a:lnSpc>
                  <a:spcPts val="3483"/>
                </a:lnSpc>
                <a:spcBef>
                  <a:spcPct val="0"/>
                </a:spcBef>
              </a:pPr>
              <a:r>
                <a:rPr lang="en-US" sz="2487">
                  <a:solidFill>
                    <a:srgbClr val="F7F4FA"/>
                  </a:solidFill>
                  <a:latin typeface="Roboto"/>
                </a:rPr>
                <a:t>Personal and Candidacy information</a:t>
              </a:r>
            </a:p>
          </p:txBody>
        </p:sp>
      </p:grpSp>
      <p:grpSp>
        <p:nvGrpSpPr>
          <p:cNvPr id="35" name="Group 34">
            <a:extLst>
              <a:ext uri="{FF2B5EF4-FFF2-40B4-BE49-F238E27FC236}">
                <a16:creationId xmlns:a16="http://schemas.microsoft.com/office/drawing/2014/main" id="{3AB6DC2A-7FA4-4020-BB56-8AC060874A37}"/>
              </a:ext>
            </a:extLst>
          </p:cNvPr>
          <p:cNvGrpSpPr/>
          <p:nvPr/>
        </p:nvGrpSpPr>
        <p:grpSpPr>
          <a:xfrm>
            <a:off x="6867520" y="8030319"/>
            <a:ext cx="5288162" cy="1470768"/>
            <a:chOff x="12782998" y="4266742"/>
            <a:chExt cx="5288162" cy="1470768"/>
          </a:xfrm>
        </p:grpSpPr>
        <p:grpSp>
          <p:nvGrpSpPr>
            <p:cNvPr id="21" name="Group 21"/>
            <p:cNvGrpSpPr>
              <a:grpSpLocks noChangeAspect="1"/>
            </p:cNvGrpSpPr>
            <p:nvPr/>
          </p:nvGrpSpPr>
          <p:grpSpPr>
            <a:xfrm>
              <a:off x="12782998" y="4266742"/>
              <a:ext cx="1470768" cy="1470768"/>
              <a:chOff x="1371600" y="6705600"/>
              <a:chExt cx="10972800" cy="10972800"/>
            </a:xfrm>
          </p:grpSpPr>
          <p:sp>
            <p:nvSpPr>
              <p:cNvPr id="22" name="Freeform 22"/>
              <p:cNvSpPr/>
              <p:nvPr/>
            </p:nvSpPr>
            <p:spPr>
              <a:xfrm>
                <a:off x="1362808" y="6434629"/>
                <a:ext cx="10990384" cy="11514742"/>
              </a:xfrm>
              <a:custGeom>
                <a:avLst/>
                <a:gdLst/>
                <a:ahLst/>
                <a:cxnLst/>
                <a:rect l="l" t="t" r="r" b="b"/>
                <a:pathLst>
                  <a:path w="10990384" h="11514742">
                    <a:moveTo>
                      <a:pt x="8792" y="5757371"/>
                    </a:moveTo>
                    <a:cubicBezTo>
                      <a:pt x="0" y="7723318"/>
                      <a:pt x="1043775" y="9543701"/>
                      <a:pt x="2744885" y="10529222"/>
                    </a:cubicBezTo>
                    <a:cubicBezTo>
                      <a:pt x="4445994" y="11514742"/>
                      <a:pt x="6544389" y="11514742"/>
                      <a:pt x="8245499" y="10529222"/>
                    </a:cubicBezTo>
                    <a:cubicBezTo>
                      <a:pt x="9946609" y="9543701"/>
                      <a:pt x="10990384" y="7723318"/>
                      <a:pt x="10981592" y="5757371"/>
                    </a:cubicBezTo>
                    <a:cubicBezTo>
                      <a:pt x="10990384" y="3791424"/>
                      <a:pt x="9946609" y="1971041"/>
                      <a:pt x="8245499" y="985520"/>
                    </a:cubicBezTo>
                    <a:cubicBezTo>
                      <a:pt x="6544389" y="0"/>
                      <a:pt x="4445994" y="0"/>
                      <a:pt x="2744885" y="985520"/>
                    </a:cubicBezTo>
                    <a:cubicBezTo>
                      <a:pt x="1043775" y="1971041"/>
                      <a:pt x="0" y="3791424"/>
                      <a:pt x="8792" y="5757371"/>
                    </a:cubicBezTo>
                    <a:close/>
                  </a:path>
                </a:pathLst>
              </a:custGeom>
              <a:solidFill>
                <a:srgbClr val="2255FF"/>
              </a:solidFill>
            </p:spPr>
          </p:sp>
        </p:grpSp>
        <p:pic>
          <p:nvPicPr>
            <p:cNvPr id="23" name="Picture 23"/>
            <p:cNvPicPr>
              <a:picLocks noChangeAspect="1"/>
            </p:cNvPicPr>
            <p:nvPr/>
          </p:nvPicPr>
          <p:blipFill>
            <a:blip r:embed="rId7"/>
            <a:srcRect/>
            <a:stretch>
              <a:fillRect/>
            </a:stretch>
          </p:blipFill>
          <p:spPr>
            <a:xfrm>
              <a:off x="13086164" y="4605566"/>
              <a:ext cx="864436" cy="793120"/>
            </a:xfrm>
            <a:prstGeom prst="rect">
              <a:avLst/>
            </a:prstGeom>
          </p:spPr>
        </p:pic>
        <p:sp>
          <p:nvSpPr>
            <p:cNvPr id="30" name="TextBox 30"/>
            <p:cNvSpPr txBox="1"/>
            <p:nvPr/>
          </p:nvSpPr>
          <p:spPr>
            <a:xfrm>
              <a:off x="14472997" y="4772764"/>
              <a:ext cx="3598163" cy="425935"/>
            </a:xfrm>
            <a:prstGeom prst="rect">
              <a:avLst/>
            </a:prstGeom>
          </p:spPr>
          <p:txBody>
            <a:bodyPr lIns="0" tIns="0" rIns="0" bIns="0" rtlCol="0" anchor="t">
              <a:spAutoFit/>
            </a:bodyPr>
            <a:lstStyle/>
            <a:p>
              <a:pPr>
                <a:lnSpc>
                  <a:spcPts val="3483"/>
                </a:lnSpc>
                <a:spcBef>
                  <a:spcPct val="0"/>
                </a:spcBef>
              </a:pPr>
              <a:r>
                <a:rPr lang="en-US" sz="2487">
                  <a:solidFill>
                    <a:srgbClr val="F7F4FA"/>
                  </a:solidFill>
                  <a:latin typeface="Roboto"/>
                </a:rPr>
                <a:t>Court Cases</a:t>
              </a:r>
            </a:p>
          </p:txBody>
        </p:sp>
      </p:grpSp>
      <p:grpSp>
        <p:nvGrpSpPr>
          <p:cNvPr id="36" name="Group 35">
            <a:extLst>
              <a:ext uri="{FF2B5EF4-FFF2-40B4-BE49-F238E27FC236}">
                <a16:creationId xmlns:a16="http://schemas.microsoft.com/office/drawing/2014/main" id="{CC22310F-3015-4055-B565-73E52CB6F5AD}"/>
              </a:ext>
            </a:extLst>
          </p:cNvPr>
          <p:cNvGrpSpPr/>
          <p:nvPr/>
        </p:nvGrpSpPr>
        <p:grpSpPr>
          <a:xfrm>
            <a:off x="12781820" y="4550812"/>
            <a:ext cx="5601231" cy="1470768"/>
            <a:chOff x="9144000" y="7133692"/>
            <a:chExt cx="5601231" cy="1470768"/>
          </a:xfrm>
        </p:grpSpPr>
        <p:grpSp>
          <p:nvGrpSpPr>
            <p:cNvPr id="24" name="Group 24"/>
            <p:cNvGrpSpPr>
              <a:grpSpLocks noChangeAspect="1"/>
            </p:cNvGrpSpPr>
            <p:nvPr/>
          </p:nvGrpSpPr>
          <p:grpSpPr>
            <a:xfrm>
              <a:off x="9144000" y="7133692"/>
              <a:ext cx="1470768" cy="1470768"/>
              <a:chOff x="1371600" y="6705600"/>
              <a:chExt cx="10972800" cy="10972800"/>
            </a:xfrm>
          </p:grpSpPr>
          <p:sp>
            <p:nvSpPr>
              <p:cNvPr id="25" name="Freeform 25"/>
              <p:cNvSpPr/>
              <p:nvPr/>
            </p:nvSpPr>
            <p:spPr>
              <a:xfrm>
                <a:off x="1362808" y="6434629"/>
                <a:ext cx="10990384" cy="11514742"/>
              </a:xfrm>
              <a:custGeom>
                <a:avLst/>
                <a:gdLst/>
                <a:ahLst/>
                <a:cxnLst/>
                <a:rect l="l" t="t" r="r" b="b"/>
                <a:pathLst>
                  <a:path w="10990384" h="11514742">
                    <a:moveTo>
                      <a:pt x="8792" y="5757371"/>
                    </a:moveTo>
                    <a:cubicBezTo>
                      <a:pt x="0" y="7723318"/>
                      <a:pt x="1043775" y="9543701"/>
                      <a:pt x="2744885" y="10529222"/>
                    </a:cubicBezTo>
                    <a:cubicBezTo>
                      <a:pt x="4445994" y="11514742"/>
                      <a:pt x="6544389" y="11514742"/>
                      <a:pt x="8245499" y="10529222"/>
                    </a:cubicBezTo>
                    <a:cubicBezTo>
                      <a:pt x="9946609" y="9543701"/>
                      <a:pt x="10990384" y="7723318"/>
                      <a:pt x="10981592" y="5757371"/>
                    </a:cubicBezTo>
                    <a:cubicBezTo>
                      <a:pt x="10990384" y="3791424"/>
                      <a:pt x="9946609" y="1971041"/>
                      <a:pt x="8245499" y="985520"/>
                    </a:cubicBezTo>
                    <a:cubicBezTo>
                      <a:pt x="6544389" y="0"/>
                      <a:pt x="4445994" y="0"/>
                      <a:pt x="2744885" y="985520"/>
                    </a:cubicBezTo>
                    <a:cubicBezTo>
                      <a:pt x="1043775" y="1971041"/>
                      <a:pt x="0" y="3791424"/>
                      <a:pt x="8792" y="5757371"/>
                    </a:cubicBezTo>
                    <a:close/>
                  </a:path>
                </a:pathLst>
              </a:custGeom>
              <a:solidFill>
                <a:srgbClr val="2255FF"/>
              </a:solidFill>
            </p:spPr>
          </p:sp>
        </p:grpSp>
        <p:pic>
          <p:nvPicPr>
            <p:cNvPr id="26" name="Picture 26"/>
            <p:cNvPicPr>
              <a:picLocks noChangeAspect="1"/>
            </p:cNvPicPr>
            <p:nvPr/>
          </p:nvPicPr>
          <p:blipFill>
            <a:blip r:embed="rId8"/>
            <a:srcRect/>
            <a:stretch>
              <a:fillRect/>
            </a:stretch>
          </p:blipFill>
          <p:spPr>
            <a:xfrm>
              <a:off x="9503160" y="7363705"/>
              <a:ext cx="871718" cy="871718"/>
            </a:xfrm>
            <a:prstGeom prst="rect">
              <a:avLst/>
            </a:prstGeom>
          </p:spPr>
        </p:pic>
        <p:sp>
          <p:nvSpPr>
            <p:cNvPr id="31" name="TextBox 31"/>
            <p:cNvSpPr txBox="1"/>
            <p:nvPr/>
          </p:nvSpPr>
          <p:spPr>
            <a:xfrm>
              <a:off x="11147068" y="7639714"/>
              <a:ext cx="3598163" cy="425935"/>
            </a:xfrm>
            <a:prstGeom prst="rect">
              <a:avLst/>
            </a:prstGeom>
          </p:spPr>
          <p:txBody>
            <a:bodyPr lIns="0" tIns="0" rIns="0" bIns="0" rtlCol="0" anchor="t">
              <a:spAutoFit/>
            </a:bodyPr>
            <a:lstStyle/>
            <a:p>
              <a:pPr>
                <a:lnSpc>
                  <a:spcPts val="3483"/>
                </a:lnSpc>
                <a:spcBef>
                  <a:spcPct val="0"/>
                </a:spcBef>
              </a:pPr>
              <a:r>
                <a:rPr lang="en-US" sz="2487" dirty="0">
                  <a:solidFill>
                    <a:srgbClr val="F7F4FA"/>
                  </a:solidFill>
                  <a:latin typeface="Roboto"/>
                </a:rPr>
                <a:t>Election Results</a:t>
              </a: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7F4FA"/>
        </a:solidFill>
        <a:effectLst/>
      </p:bgPr>
    </p:bg>
    <p:spTree>
      <p:nvGrpSpPr>
        <p:cNvPr id="1" name=""/>
        <p:cNvGrpSpPr/>
        <p:nvPr/>
      </p:nvGrpSpPr>
      <p:grpSpPr>
        <a:xfrm>
          <a:off x="0" y="0"/>
          <a:ext cx="0" cy="0"/>
          <a:chOff x="0" y="0"/>
          <a:chExt cx="0" cy="0"/>
        </a:xfrm>
      </p:grpSpPr>
      <p:grpSp>
        <p:nvGrpSpPr>
          <p:cNvPr id="2" name="Group 2"/>
          <p:cNvGrpSpPr/>
          <p:nvPr/>
        </p:nvGrpSpPr>
        <p:grpSpPr>
          <a:xfrm>
            <a:off x="1028700" y="1028700"/>
            <a:ext cx="4812456" cy="4146595"/>
            <a:chOff x="0" y="0"/>
            <a:chExt cx="6416607" cy="5528793"/>
          </a:xfrm>
        </p:grpSpPr>
        <p:sp>
          <p:nvSpPr>
            <p:cNvPr id="3" name="TextBox 3"/>
            <p:cNvSpPr txBox="1"/>
            <p:nvPr/>
          </p:nvSpPr>
          <p:spPr>
            <a:xfrm>
              <a:off x="0" y="0"/>
              <a:ext cx="6416607" cy="3637182"/>
            </a:xfrm>
            <a:prstGeom prst="rect">
              <a:avLst/>
            </a:prstGeom>
          </p:spPr>
          <p:txBody>
            <a:bodyPr lIns="0" tIns="0" rIns="0" bIns="0" rtlCol="0" anchor="t">
              <a:spAutoFit/>
            </a:bodyPr>
            <a:lstStyle/>
            <a:p>
              <a:pPr>
                <a:lnSpc>
                  <a:spcPts val="7199"/>
                </a:lnSpc>
              </a:pPr>
              <a:r>
                <a:rPr lang="en-US" sz="5999">
                  <a:solidFill>
                    <a:srgbClr val="17161C"/>
                  </a:solidFill>
                  <a:latin typeface="Aileron Heavy"/>
                </a:rPr>
                <a:t>Personal and Candidacy Information</a:t>
              </a:r>
            </a:p>
          </p:txBody>
        </p:sp>
        <p:sp>
          <p:nvSpPr>
            <p:cNvPr id="4" name="TextBox 4"/>
            <p:cNvSpPr txBox="1"/>
            <p:nvPr/>
          </p:nvSpPr>
          <p:spPr>
            <a:xfrm>
              <a:off x="0" y="4966158"/>
              <a:ext cx="6416607" cy="562635"/>
            </a:xfrm>
            <a:prstGeom prst="rect">
              <a:avLst/>
            </a:prstGeom>
          </p:spPr>
          <p:txBody>
            <a:bodyPr lIns="0" tIns="0" rIns="0" bIns="0" rtlCol="0" anchor="t">
              <a:spAutoFit/>
            </a:bodyPr>
            <a:lstStyle/>
            <a:p>
              <a:pPr>
                <a:lnSpc>
                  <a:spcPts val="3500"/>
                </a:lnSpc>
                <a:spcBef>
                  <a:spcPct val="0"/>
                </a:spcBef>
              </a:pPr>
              <a:r>
                <a:rPr lang="en-US" sz="2500">
                  <a:solidFill>
                    <a:srgbClr val="17161C"/>
                  </a:solidFill>
                  <a:latin typeface="Roboto"/>
                </a:rPr>
                <a:t>+30% from last month</a:t>
              </a:r>
            </a:p>
          </p:txBody>
        </p:sp>
      </p:grpSp>
      <p:pic>
        <p:nvPicPr>
          <p:cNvPr id="5" name="Picture 5"/>
          <p:cNvPicPr>
            <a:picLocks noChangeAspect="1"/>
          </p:cNvPicPr>
          <p:nvPr/>
        </p:nvPicPr>
        <p:blipFill>
          <a:blip r:embed="rId2"/>
          <a:srcRect/>
          <a:stretch>
            <a:fillRect/>
          </a:stretch>
        </p:blipFill>
        <p:spPr>
          <a:xfrm rot="5400000">
            <a:off x="7126381" y="1432411"/>
            <a:ext cx="2427059" cy="2257165"/>
          </a:xfrm>
          <a:prstGeom prst="rect">
            <a:avLst/>
          </a:prstGeom>
        </p:spPr>
      </p:pic>
      <p:sp>
        <p:nvSpPr>
          <p:cNvPr id="6" name="AutoShape 6"/>
          <p:cNvSpPr/>
          <p:nvPr/>
        </p:nvSpPr>
        <p:spPr>
          <a:xfrm>
            <a:off x="9144000" y="0"/>
            <a:ext cx="9144000" cy="10287000"/>
          </a:xfrm>
          <a:prstGeom prst="rect">
            <a:avLst/>
          </a:prstGeom>
          <a:solidFill>
            <a:srgbClr val="2255FF"/>
          </a:solidFill>
        </p:spPr>
      </p:sp>
      <p:pic>
        <p:nvPicPr>
          <p:cNvPr id="7" name="Picture 7"/>
          <p:cNvPicPr>
            <a:picLocks noChangeAspect="1"/>
          </p:cNvPicPr>
          <p:nvPr/>
        </p:nvPicPr>
        <p:blipFill>
          <a:blip r:embed="rId3"/>
          <a:srcRect/>
          <a:stretch>
            <a:fillRect/>
          </a:stretch>
        </p:blipFill>
        <p:spPr>
          <a:xfrm rot="5400000">
            <a:off x="8112501" y="1432411"/>
            <a:ext cx="2427059" cy="2257165"/>
          </a:xfrm>
          <a:prstGeom prst="rect">
            <a:avLst/>
          </a:prstGeom>
        </p:spPr>
      </p:pic>
      <p:grpSp>
        <p:nvGrpSpPr>
          <p:cNvPr id="8" name="Group 8"/>
          <p:cNvGrpSpPr>
            <a:grpSpLocks noChangeAspect="1"/>
          </p:cNvGrpSpPr>
          <p:nvPr/>
        </p:nvGrpSpPr>
        <p:grpSpPr>
          <a:xfrm rot="5400000">
            <a:off x="7663269" y="1118710"/>
            <a:ext cx="776340" cy="776340"/>
            <a:chOff x="1371600" y="6705600"/>
            <a:chExt cx="10972800" cy="10972800"/>
          </a:xfrm>
        </p:grpSpPr>
        <p:sp>
          <p:nvSpPr>
            <p:cNvPr id="9" name="Freeform 9"/>
            <p:cNvSpPr/>
            <p:nvPr/>
          </p:nvSpPr>
          <p:spPr>
            <a:xfrm>
              <a:off x="1362808" y="6434629"/>
              <a:ext cx="10990384" cy="11514742"/>
            </a:xfrm>
            <a:custGeom>
              <a:avLst/>
              <a:gdLst/>
              <a:ahLst/>
              <a:cxnLst/>
              <a:rect l="l" t="t" r="r" b="b"/>
              <a:pathLst>
                <a:path w="10990384" h="11514742">
                  <a:moveTo>
                    <a:pt x="8792" y="5757371"/>
                  </a:moveTo>
                  <a:cubicBezTo>
                    <a:pt x="0" y="7723318"/>
                    <a:pt x="1043775" y="9543701"/>
                    <a:pt x="2744885" y="10529222"/>
                  </a:cubicBezTo>
                  <a:cubicBezTo>
                    <a:pt x="4445994" y="11514742"/>
                    <a:pt x="6544389" y="11514742"/>
                    <a:pt x="8245499" y="10529222"/>
                  </a:cubicBezTo>
                  <a:cubicBezTo>
                    <a:pt x="9946609" y="9543701"/>
                    <a:pt x="10990384" y="7723318"/>
                    <a:pt x="10981592" y="5757371"/>
                  </a:cubicBezTo>
                  <a:cubicBezTo>
                    <a:pt x="10990384" y="3791424"/>
                    <a:pt x="9946609" y="1971041"/>
                    <a:pt x="8245499" y="985520"/>
                  </a:cubicBezTo>
                  <a:cubicBezTo>
                    <a:pt x="6544389" y="0"/>
                    <a:pt x="4445994" y="0"/>
                    <a:pt x="2744885" y="985520"/>
                  </a:cubicBezTo>
                  <a:cubicBezTo>
                    <a:pt x="1043775" y="1971041"/>
                    <a:pt x="0" y="3791424"/>
                    <a:pt x="8792" y="5757371"/>
                  </a:cubicBezTo>
                  <a:close/>
                </a:path>
              </a:pathLst>
            </a:custGeom>
            <a:solidFill>
              <a:srgbClr val="2255FF"/>
            </a:solidFill>
          </p:spPr>
        </p:sp>
      </p:grpSp>
      <p:grpSp>
        <p:nvGrpSpPr>
          <p:cNvPr id="10" name="Group 10"/>
          <p:cNvGrpSpPr/>
          <p:nvPr/>
        </p:nvGrpSpPr>
        <p:grpSpPr>
          <a:xfrm>
            <a:off x="9637060" y="4538920"/>
            <a:ext cx="8292613" cy="5024180"/>
            <a:chOff x="0" y="0"/>
            <a:chExt cx="11056817" cy="5651670"/>
          </a:xfrm>
        </p:grpSpPr>
        <p:sp>
          <p:nvSpPr>
            <p:cNvPr id="11" name="TextBox 11"/>
            <p:cNvSpPr txBox="1"/>
            <p:nvPr/>
          </p:nvSpPr>
          <p:spPr>
            <a:xfrm>
              <a:off x="0" y="2059679"/>
              <a:ext cx="11056817" cy="3591991"/>
            </a:xfrm>
            <a:prstGeom prst="rect">
              <a:avLst/>
            </a:prstGeom>
          </p:spPr>
          <p:txBody>
            <a:bodyPr lIns="0" tIns="0" rIns="0" bIns="0" rtlCol="0" anchor="t">
              <a:spAutoFit/>
            </a:bodyPr>
            <a:lstStyle/>
            <a:p>
              <a:pPr marL="647700" lvl="1" indent="-323850">
                <a:lnSpc>
                  <a:spcPts val="4200"/>
                </a:lnSpc>
                <a:buFont typeface="Arial"/>
                <a:buChar char="•"/>
              </a:pPr>
              <a:r>
                <a:rPr lang="en-US" sz="3000" dirty="0">
                  <a:solidFill>
                    <a:srgbClr val="F7F4FA"/>
                  </a:solidFill>
                  <a:latin typeface="Roboto"/>
                </a:rPr>
                <a:t>Home state</a:t>
              </a:r>
            </a:p>
            <a:p>
              <a:pPr marL="647700" lvl="1" indent="-323850">
                <a:lnSpc>
                  <a:spcPts val="4200"/>
                </a:lnSpc>
                <a:buFont typeface="Arial"/>
                <a:buChar char="•"/>
              </a:pPr>
              <a:r>
                <a:rPr lang="en-US" sz="3000" dirty="0">
                  <a:solidFill>
                    <a:srgbClr val="F7F4FA"/>
                  </a:solidFill>
                  <a:latin typeface="Roboto"/>
                </a:rPr>
                <a:t>Age</a:t>
              </a:r>
            </a:p>
            <a:p>
              <a:pPr marL="647700" lvl="1" indent="-323850">
                <a:lnSpc>
                  <a:spcPts val="4200"/>
                </a:lnSpc>
                <a:buFont typeface="Arial"/>
                <a:buChar char="•"/>
              </a:pPr>
              <a:r>
                <a:rPr lang="en-US" sz="3000" dirty="0">
                  <a:solidFill>
                    <a:srgbClr val="F7F4FA"/>
                  </a:solidFill>
                  <a:latin typeface="Roboto"/>
                </a:rPr>
                <a:t>Gender</a:t>
              </a:r>
            </a:p>
            <a:p>
              <a:pPr marL="647700" lvl="1" indent="-323850">
                <a:lnSpc>
                  <a:spcPts val="4200"/>
                </a:lnSpc>
                <a:buFont typeface="Arial"/>
                <a:buChar char="•"/>
              </a:pPr>
              <a:r>
                <a:rPr lang="en-US" sz="3000" dirty="0">
                  <a:solidFill>
                    <a:srgbClr val="F7F4FA"/>
                  </a:solidFill>
                  <a:latin typeface="Roboto"/>
                </a:rPr>
                <a:t>Party affiliation and partnerships</a:t>
              </a:r>
            </a:p>
            <a:p>
              <a:pPr marL="647700" lvl="1" indent="-323850">
                <a:lnSpc>
                  <a:spcPts val="4200"/>
                </a:lnSpc>
                <a:buFont typeface="Arial"/>
                <a:buChar char="•"/>
              </a:pPr>
              <a:r>
                <a:rPr lang="en-US" sz="3000" dirty="0">
                  <a:solidFill>
                    <a:srgbClr val="F7F4FA"/>
                  </a:solidFill>
                  <a:latin typeface="Roboto"/>
                </a:rPr>
                <a:t>Ethnicity</a:t>
              </a:r>
            </a:p>
            <a:p>
              <a:pPr marL="647700" lvl="1" indent="-323850">
                <a:lnSpc>
                  <a:spcPts val="4200"/>
                </a:lnSpc>
                <a:buFont typeface="Arial"/>
                <a:buChar char="•"/>
              </a:pPr>
              <a:r>
                <a:rPr lang="en-US" sz="3000" dirty="0">
                  <a:solidFill>
                    <a:srgbClr val="F7F4FA"/>
                  </a:solidFill>
                  <a:latin typeface="Roboto"/>
                </a:rPr>
                <a:t>Professional, and education background</a:t>
              </a:r>
            </a:p>
          </p:txBody>
        </p:sp>
        <p:sp>
          <p:nvSpPr>
            <p:cNvPr id="12" name="TextBox 12"/>
            <p:cNvSpPr txBox="1"/>
            <p:nvPr/>
          </p:nvSpPr>
          <p:spPr>
            <a:xfrm>
              <a:off x="0" y="0"/>
              <a:ext cx="11056817" cy="1119575"/>
            </a:xfrm>
            <a:prstGeom prst="rect">
              <a:avLst/>
            </a:prstGeom>
          </p:spPr>
          <p:txBody>
            <a:bodyPr lIns="0" tIns="0" rIns="0" bIns="0" rtlCol="0" anchor="t">
              <a:spAutoFit/>
            </a:bodyPr>
            <a:lstStyle/>
            <a:p>
              <a:pPr algn="just">
                <a:lnSpc>
                  <a:spcPts val="3970"/>
                </a:lnSpc>
              </a:pPr>
              <a:r>
                <a:rPr lang="en-US" sz="3308" dirty="0">
                  <a:solidFill>
                    <a:srgbClr val="F7F4FA"/>
                  </a:solidFill>
                  <a:latin typeface="Aileron Heavy"/>
                </a:rPr>
                <a:t>The data that identifies each candidate. It includes information such as:</a:t>
              </a:r>
            </a:p>
          </p:txBody>
        </p:sp>
      </p:grpSp>
      <p:grpSp>
        <p:nvGrpSpPr>
          <p:cNvPr id="13" name="Group 13"/>
          <p:cNvGrpSpPr>
            <a:grpSpLocks noChangeAspect="1"/>
          </p:cNvGrpSpPr>
          <p:nvPr/>
        </p:nvGrpSpPr>
        <p:grpSpPr>
          <a:xfrm rot="5400000">
            <a:off x="9267940" y="3405403"/>
            <a:ext cx="738240" cy="738240"/>
            <a:chOff x="1371600" y="6705600"/>
            <a:chExt cx="10972800" cy="10972800"/>
          </a:xfrm>
        </p:grpSpPr>
        <p:sp>
          <p:nvSpPr>
            <p:cNvPr id="14" name="Freeform 14"/>
            <p:cNvSpPr/>
            <p:nvPr/>
          </p:nvSpPr>
          <p:spPr>
            <a:xfrm>
              <a:off x="1362808" y="6434629"/>
              <a:ext cx="10990384" cy="11514742"/>
            </a:xfrm>
            <a:custGeom>
              <a:avLst/>
              <a:gdLst/>
              <a:ahLst/>
              <a:cxnLst/>
              <a:rect l="l" t="t" r="r" b="b"/>
              <a:pathLst>
                <a:path w="10990384" h="11514742">
                  <a:moveTo>
                    <a:pt x="8792" y="5757371"/>
                  </a:moveTo>
                  <a:cubicBezTo>
                    <a:pt x="0" y="7723318"/>
                    <a:pt x="1043775" y="9543701"/>
                    <a:pt x="2744885" y="10529222"/>
                  </a:cubicBezTo>
                  <a:cubicBezTo>
                    <a:pt x="4445994" y="11514742"/>
                    <a:pt x="6544389" y="11514742"/>
                    <a:pt x="8245499" y="10529222"/>
                  </a:cubicBezTo>
                  <a:cubicBezTo>
                    <a:pt x="9946609" y="9543701"/>
                    <a:pt x="10990384" y="7723318"/>
                    <a:pt x="10981592" y="5757371"/>
                  </a:cubicBezTo>
                  <a:cubicBezTo>
                    <a:pt x="10990384" y="3791424"/>
                    <a:pt x="9946609" y="1971041"/>
                    <a:pt x="8245499" y="985520"/>
                  </a:cubicBezTo>
                  <a:cubicBezTo>
                    <a:pt x="6544389" y="0"/>
                    <a:pt x="4445994" y="0"/>
                    <a:pt x="2744885" y="985520"/>
                  </a:cubicBezTo>
                  <a:cubicBezTo>
                    <a:pt x="1043775" y="1971041"/>
                    <a:pt x="0" y="3791424"/>
                    <a:pt x="8792" y="5757371"/>
                  </a:cubicBezTo>
                  <a:close/>
                </a:path>
              </a:pathLst>
            </a:custGeom>
            <a:solidFill>
              <a:srgbClr val="17161C"/>
            </a:solidFill>
          </p:spPr>
        </p:sp>
      </p:grpSp>
      <p:pic>
        <p:nvPicPr>
          <p:cNvPr id="15" name="Picture 15"/>
          <p:cNvPicPr>
            <a:picLocks noChangeAspect="1"/>
          </p:cNvPicPr>
          <p:nvPr/>
        </p:nvPicPr>
        <p:blipFill>
          <a:blip r:embed="rId4"/>
          <a:srcRect/>
          <a:stretch>
            <a:fillRect/>
          </a:stretch>
        </p:blipFill>
        <p:spPr>
          <a:xfrm>
            <a:off x="579923" y="4704020"/>
            <a:ext cx="7783486" cy="5188991"/>
          </a:xfrm>
          <a:prstGeom prst="rect">
            <a:avLst/>
          </a:prstGeom>
        </p:spPr>
      </p:pic>
      <p:pic>
        <p:nvPicPr>
          <p:cNvPr id="16" name="Picture 16"/>
          <p:cNvPicPr>
            <a:picLocks noChangeAspect="1"/>
          </p:cNvPicPr>
          <p:nvPr/>
        </p:nvPicPr>
        <p:blipFill>
          <a:blip r:embed="rId5"/>
          <a:srcRect/>
          <a:stretch>
            <a:fillRect/>
          </a:stretch>
        </p:blipFill>
        <p:spPr>
          <a:xfrm>
            <a:off x="12841050" y="1172291"/>
            <a:ext cx="3090835" cy="2831978"/>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7F4FA"/>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rot="5400000">
            <a:off x="7126381" y="1432411"/>
            <a:ext cx="2427059" cy="2257165"/>
          </a:xfrm>
          <a:prstGeom prst="rect">
            <a:avLst/>
          </a:prstGeom>
        </p:spPr>
      </p:pic>
      <p:sp>
        <p:nvSpPr>
          <p:cNvPr id="3" name="AutoShape 3"/>
          <p:cNvSpPr/>
          <p:nvPr/>
        </p:nvSpPr>
        <p:spPr>
          <a:xfrm>
            <a:off x="9144000" y="0"/>
            <a:ext cx="9144000" cy="10287000"/>
          </a:xfrm>
          <a:prstGeom prst="rect">
            <a:avLst/>
          </a:prstGeom>
          <a:solidFill>
            <a:srgbClr val="2255FF"/>
          </a:solidFill>
        </p:spPr>
      </p:sp>
      <p:pic>
        <p:nvPicPr>
          <p:cNvPr id="4" name="Picture 4"/>
          <p:cNvPicPr>
            <a:picLocks noChangeAspect="1"/>
          </p:cNvPicPr>
          <p:nvPr/>
        </p:nvPicPr>
        <p:blipFill>
          <a:blip r:embed="rId3"/>
          <a:srcRect/>
          <a:stretch>
            <a:fillRect/>
          </a:stretch>
        </p:blipFill>
        <p:spPr>
          <a:xfrm rot="5400000">
            <a:off x="8112501" y="1432411"/>
            <a:ext cx="2427059" cy="2257165"/>
          </a:xfrm>
          <a:prstGeom prst="rect">
            <a:avLst/>
          </a:prstGeom>
        </p:spPr>
      </p:pic>
      <p:grpSp>
        <p:nvGrpSpPr>
          <p:cNvPr id="5" name="Group 5"/>
          <p:cNvGrpSpPr>
            <a:grpSpLocks noChangeAspect="1"/>
          </p:cNvGrpSpPr>
          <p:nvPr/>
        </p:nvGrpSpPr>
        <p:grpSpPr>
          <a:xfrm rot="5400000">
            <a:off x="7663269" y="1118710"/>
            <a:ext cx="776340" cy="776340"/>
            <a:chOff x="1371600" y="6705600"/>
            <a:chExt cx="10972800" cy="10972800"/>
          </a:xfrm>
        </p:grpSpPr>
        <p:sp>
          <p:nvSpPr>
            <p:cNvPr id="6" name="Freeform 6"/>
            <p:cNvSpPr/>
            <p:nvPr/>
          </p:nvSpPr>
          <p:spPr>
            <a:xfrm>
              <a:off x="1362808" y="6434629"/>
              <a:ext cx="10990384" cy="11514742"/>
            </a:xfrm>
            <a:custGeom>
              <a:avLst/>
              <a:gdLst/>
              <a:ahLst/>
              <a:cxnLst/>
              <a:rect l="l" t="t" r="r" b="b"/>
              <a:pathLst>
                <a:path w="10990384" h="11514742">
                  <a:moveTo>
                    <a:pt x="8792" y="5757371"/>
                  </a:moveTo>
                  <a:cubicBezTo>
                    <a:pt x="0" y="7723318"/>
                    <a:pt x="1043775" y="9543701"/>
                    <a:pt x="2744885" y="10529222"/>
                  </a:cubicBezTo>
                  <a:cubicBezTo>
                    <a:pt x="4445994" y="11514742"/>
                    <a:pt x="6544389" y="11514742"/>
                    <a:pt x="8245499" y="10529222"/>
                  </a:cubicBezTo>
                  <a:cubicBezTo>
                    <a:pt x="9946609" y="9543701"/>
                    <a:pt x="10990384" y="7723318"/>
                    <a:pt x="10981592" y="5757371"/>
                  </a:cubicBezTo>
                  <a:cubicBezTo>
                    <a:pt x="10990384" y="3791424"/>
                    <a:pt x="9946609" y="1971041"/>
                    <a:pt x="8245499" y="985520"/>
                  </a:cubicBezTo>
                  <a:cubicBezTo>
                    <a:pt x="6544389" y="0"/>
                    <a:pt x="4445994" y="0"/>
                    <a:pt x="2744885" y="985520"/>
                  </a:cubicBezTo>
                  <a:cubicBezTo>
                    <a:pt x="1043775" y="1971041"/>
                    <a:pt x="0" y="3791424"/>
                    <a:pt x="8792" y="5757371"/>
                  </a:cubicBezTo>
                  <a:close/>
                </a:path>
              </a:pathLst>
            </a:custGeom>
            <a:solidFill>
              <a:srgbClr val="2255FF"/>
            </a:solidFill>
          </p:spPr>
        </p:sp>
      </p:grpSp>
      <p:grpSp>
        <p:nvGrpSpPr>
          <p:cNvPr id="7" name="Group 7"/>
          <p:cNvGrpSpPr>
            <a:grpSpLocks noChangeAspect="1"/>
          </p:cNvGrpSpPr>
          <p:nvPr/>
        </p:nvGrpSpPr>
        <p:grpSpPr>
          <a:xfrm rot="5400000">
            <a:off x="9267940" y="3405403"/>
            <a:ext cx="738240" cy="738240"/>
            <a:chOff x="1371600" y="6705600"/>
            <a:chExt cx="10972800" cy="10972800"/>
          </a:xfrm>
        </p:grpSpPr>
        <p:sp>
          <p:nvSpPr>
            <p:cNvPr id="8" name="Freeform 8"/>
            <p:cNvSpPr/>
            <p:nvPr/>
          </p:nvSpPr>
          <p:spPr>
            <a:xfrm>
              <a:off x="1362808" y="6434629"/>
              <a:ext cx="10990384" cy="11514742"/>
            </a:xfrm>
            <a:custGeom>
              <a:avLst/>
              <a:gdLst/>
              <a:ahLst/>
              <a:cxnLst/>
              <a:rect l="l" t="t" r="r" b="b"/>
              <a:pathLst>
                <a:path w="10990384" h="11514742">
                  <a:moveTo>
                    <a:pt x="8792" y="5757371"/>
                  </a:moveTo>
                  <a:cubicBezTo>
                    <a:pt x="0" y="7723318"/>
                    <a:pt x="1043775" y="9543701"/>
                    <a:pt x="2744885" y="10529222"/>
                  </a:cubicBezTo>
                  <a:cubicBezTo>
                    <a:pt x="4445994" y="11514742"/>
                    <a:pt x="6544389" y="11514742"/>
                    <a:pt x="8245499" y="10529222"/>
                  </a:cubicBezTo>
                  <a:cubicBezTo>
                    <a:pt x="9946609" y="9543701"/>
                    <a:pt x="10990384" y="7723318"/>
                    <a:pt x="10981592" y="5757371"/>
                  </a:cubicBezTo>
                  <a:cubicBezTo>
                    <a:pt x="10990384" y="3791424"/>
                    <a:pt x="9946609" y="1971041"/>
                    <a:pt x="8245499" y="985520"/>
                  </a:cubicBezTo>
                  <a:cubicBezTo>
                    <a:pt x="6544389" y="0"/>
                    <a:pt x="4445994" y="0"/>
                    <a:pt x="2744885" y="985520"/>
                  </a:cubicBezTo>
                  <a:cubicBezTo>
                    <a:pt x="1043775" y="1971041"/>
                    <a:pt x="0" y="3791424"/>
                    <a:pt x="8792" y="5757371"/>
                  </a:cubicBezTo>
                  <a:close/>
                </a:path>
              </a:pathLst>
            </a:custGeom>
            <a:solidFill>
              <a:srgbClr val="17161C"/>
            </a:solidFill>
          </p:spPr>
        </p:sp>
      </p:grpSp>
      <p:grpSp>
        <p:nvGrpSpPr>
          <p:cNvPr id="9" name="Group 9"/>
          <p:cNvGrpSpPr/>
          <p:nvPr/>
        </p:nvGrpSpPr>
        <p:grpSpPr>
          <a:xfrm>
            <a:off x="1028700" y="1028700"/>
            <a:ext cx="4812456" cy="3238194"/>
            <a:chOff x="0" y="0"/>
            <a:chExt cx="6416607" cy="4317592"/>
          </a:xfrm>
        </p:grpSpPr>
        <p:sp>
          <p:nvSpPr>
            <p:cNvPr id="10" name="TextBox 10"/>
            <p:cNvSpPr txBox="1"/>
            <p:nvPr/>
          </p:nvSpPr>
          <p:spPr>
            <a:xfrm>
              <a:off x="0" y="0"/>
              <a:ext cx="6416607" cy="2424788"/>
            </a:xfrm>
            <a:prstGeom prst="rect">
              <a:avLst/>
            </a:prstGeom>
          </p:spPr>
          <p:txBody>
            <a:bodyPr lIns="0" tIns="0" rIns="0" bIns="0" rtlCol="0" anchor="t">
              <a:spAutoFit/>
            </a:bodyPr>
            <a:lstStyle/>
            <a:p>
              <a:pPr>
                <a:lnSpc>
                  <a:spcPts val="7199"/>
                </a:lnSpc>
              </a:pPr>
              <a:r>
                <a:rPr lang="en-US" sz="5999">
                  <a:solidFill>
                    <a:srgbClr val="17161C"/>
                  </a:solidFill>
                  <a:latin typeface="Aileron Heavy"/>
                </a:rPr>
                <a:t>Candidates' Assets</a:t>
              </a:r>
            </a:p>
          </p:txBody>
        </p:sp>
        <p:sp>
          <p:nvSpPr>
            <p:cNvPr id="11" name="TextBox 11"/>
            <p:cNvSpPr txBox="1"/>
            <p:nvPr/>
          </p:nvSpPr>
          <p:spPr>
            <a:xfrm>
              <a:off x="0" y="3753764"/>
              <a:ext cx="6416607" cy="563828"/>
            </a:xfrm>
            <a:prstGeom prst="rect">
              <a:avLst/>
            </a:prstGeom>
          </p:spPr>
          <p:txBody>
            <a:bodyPr lIns="0" tIns="0" rIns="0" bIns="0" rtlCol="0" anchor="t">
              <a:spAutoFit/>
            </a:bodyPr>
            <a:lstStyle/>
            <a:p>
              <a:pPr>
                <a:lnSpc>
                  <a:spcPts val="3500"/>
                </a:lnSpc>
                <a:spcBef>
                  <a:spcPct val="0"/>
                </a:spcBef>
              </a:pPr>
              <a:endParaRPr/>
            </a:p>
          </p:txBody>
        </p:sp>
      </p:grpSp>
      <p:grpSp>
        <p:nvGrpSpPr>
          <p:cNvPr id="12" name="Group 12"/>
          <p:cNvGrpSpPr/>
          <p:nvPr/>
        </p:nvGrpSpPr>
        <p:grpSpPr>
          <a:xfrm>
            <a:off x="9637060" y="4538920"/>
            <a:ext cx="8292613" cy="5577436"/>
            <a:chOff x="0" y="0"/>
            <a:chExt cx="11056817" cy="7113578"/>
          </a:xfrm>
        </p:grpSpPr>
        <p:sp>
          <p:nvSpPr>
            <p:cNvPr id="13" name="TextBox 13"/>
            <p:cNvSpPr txBox="1"/>
            <p:nvPr/>
          </p:nvSpPr>
          <p:spPr>
            <a:xfrm>
              <a:off x="0" y="1667021"/>
              <a:ext cx="11056817" cy="5446557"/>
            </a:xfrm>
            <a:prstGeom prst="rect">
              <a:avLst/>
            </a:prstGeom>
          </p:spPr>
          <p:txBody>
            <a:bodyPr lIns="0" tIns="0" rIns="0" bIns="0" rtlCol="0" anchor="t">
              <a:spAutoFit/>
            </a:bodyPr>
            <a:lstStyle/>
            <a:p>
              <a:pPr>
                <a:lnSpc>
                  <a:spcPts val="4200"/>
                </a:lnSpc>
              </a:pPr>
              <a:endParaRPr lang="en-US" sz="3000" dirty="0">
                <a:solidFill>
                  <a:srgbClr val="F7F4FA"/>
                </a:solidFill>
                <a:latin typeface="Roboto"/>
              </a:endParaRPr>
            </a:p>
            <a:p>
              <a:pPr>
                <a:lnSpc>
                  <a:spcPts val="4200"/>
                </a:lnSpc>
              </a:pPr>
              <a:r>
                <a:rPr lang="en-US" sz="3000" dirty="0">
                  <a:solidFill>
                    <a:srgbClr val="F7F4FA"/>
                  </a:solidFill>
                  <a:latin typeface="Roboto"/>
                </a:rPr>
                <a:t>It also breaks down the total value by categories such as:</a:t>
              </a:r>
            </a:p>
            <a:p>
              <a:pPr marL="647700" lvl="1" indent="-323850">
                <a:lnSpc>
                  <a:spcPts val="4200"/>
                </a:lnSpc>
                <a:buFont typeface="Arial"/>
                <a:buChar char="•"/>
              </a:pPr>
              <a:r>
                <a:rPr lang="en-US" sz="3000" dirty="0">
                  <a:solidFill>
                    <a:srgbClr val="F7F4FA"/>
                  </a:solidFill>
                  <a:latin typeface="Roboto"/>
                </a:rPr>
                <a:t>Real Estate</a:t>
              </a:r>
            </a:p>
            <a:p>
              <a:pPr marL="647700" lvl="1" indent="-323850">
                <a:lnSpc>
                  <a:spcPts val="4200"/>
                </a:lnSpc>
                <a:buFont typeface="Arial"/>
                <a:buChar char="•"/>
              </a:pPr>
              <a:r>
                <a:rPr lang="en-US" sz="3000" dirty="0">
                  <a:solidFill>
                    <a:srgbClr val="F7F4FA"/>
                  </a:solidFill>
                  <a:latin typeface="Roboto"/>
                </a:rPr>
                <a:t>Onshore and offshore accounts</a:t>
              </a:r>
            </a:p>
            <a:p>
              <a:pPr marL="647700" lvl="1" indent="-323850">
                <a:lnSpc>
                  <a:spcPts val="4200"/>
                </a:lnSpc>
                <a:buFont typeface="Arial"/>
                <a:buChar char="•"/>
              </a:pPr>
              <a:r>
                <a:rPr lang="en-US" sz="3000" dirty="0">
                  <a:solidFill>
                    <a:srgbClr val="F7F4FA"/>
                  </a:solidFill>
                  <a:latin typeface="Roboto"/>
                </a:rPr>
                <a:t>Shares</a:t>
              </a:r>
            </a:p>
            <a:p>
              <a:pPr marL="647700" lvl="1" indent="-323850">
                <a:lnSpc>
                  <a:spcPts val="4200"/>
                </a:lnSpc>
                <a:buFont typeface="Arial"/>
                <a:buChar char="•"/>
              </a:pPr>
              <a:r>
                <a:rPr lang="en-US" sz="3000" dirty="0">
                  <a:solidFill>
                    <a:srgbClr val="F7F4FA"/>
                  </a:solidFill>
                  <a:latin typeface="Roboto"/>
                </a:rPr>
                <a:t>Jewelry, art collection</a:t>
              </a:r>
            </a:p>
            <a:p>
              <a:pPr>
                <a:lnSpc>
                  <a:spcPts val="4200"/>
                </a:lnSpc>
              </a:pPr>
              <a:endParaRPr lang="en-US" sz="3000" dirty="0">
                <a:solidFill>
                  <a:srgbClr val="F7F4FA"/>
                </a:solidFill>
                <a:latin typeface="Roboto"/>
              </a:endParaRPr>
            </a:p>
          </p:txBody>
        </p:sp>
        <p:sp>
          <p:nvSpPr>
            <p:cNvPr id="14" name="TextBox 14"/>
            <p:cNvSpPr txBox="1"/>
            <p:nvPr/>
          </p:nvSpPr>
          <p:spPr>
            <a:xfrm>
              <a:off x="0" y="0"/>
              <a:ext cx="11056817" cy="1269391"/>
            </a:xfrm>
            <a:prstGeom prst="rect">
              <a:avLst/>
            </a:prstGeom>
          </p:spPr>
          <p:txBody>
            <a:bodyPr lIns="0" tIns="0" rIns="0" bIns="0" rtlCol="0" anchor="t">
              <a:spAutoFit/>
            </a:bodyPr>
            <a:lstStyle/>
            <a:p>
              <a:pPr>
                <a:lnSpc>
                  <a:spcPts val="3970"/>
                </a:lnSpc>
              </a:pPr>
              <a:r>
                <a:rPr lang="en-US" sz="3308" dirty="0">
                  <a:solidFill>
                    <a:srgbClr val="F7F4FA"/>
                  </a:solidFill>
                  <a:latin typeface="Aileron Heavy"/>
                </a:rPr>
                <a:t>The data lists a candidates’ total asset value as reported to the tax authorities </a:t>
              </a:r>
            </a:p>
          </p:txBody>
        </p:sp>
      </p:grpSp>
      <p:pic>
        <p:nvPicPr>
          <p:cNvPr id="15" name="Picture 15"/>
          <p:cNvPicPr>
            <a:picLocks noChangeAspect="1"/>
          </p:cNvPicPr>
          <p:nvPr/>
        </p:nvPicPr>
        <p:blipFill>
          <a:blip r:embed="rId4"/>
          <a:srcRect/>
          <a:stretch>
            <a:fillRect/>
          </a:stretch>
        </p:blipFill>
        <p:spPr>
          <a:xfrm>
            <a:off x="579923" y="4704020"/>
            <a:ext cx="7783486" cy="5188991"/>
          </a:xfrm>
          <a:prstGeom prst="rect">
            <a:avLst/>
          </a:prstGeom>
        </p:spPr>
      </p:pic>
      <p:pic>
        <p:nvPicPr>
          <p:cNvPr id="16" name="Picture 16"/>
          <p:cNvPicPr>
            <a:picLocks noChangeAspect="1"/>
          </p:cNvPicPr>
          <p:nvPr/>
        </p:nvPicPr>
        <p:blipFill>
          <a:blip r:embed="rId5"/>
          <a:srcRect/>
          <a:stretch>
            <a:fillRect/>
          </a:stretch>
        </p:blipFill>
        <p:spPr>
          <a:xfrm>
            <a:off x="12502470" y="1347464"/>
            <a:ext cx="2427059" cy="2427059"/>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7F4FA"/>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rot="5400000">
            <a:off x="7126381" y="1432411"/>
            <a:ext cx="2427059" cy="2257165"/>
          </a:xfrm>
          <a:prstGeom prst="rect">
            <a:avLst/>
          </a:prstGeom>
        </p:spPr>
      </p:pic>
      <p:sp>
        <p:nvSpPr>
          <p:cNvPr id="3" name="AutoShape 3"/>
          <p:cNvSpPr/>
          <p:nvPr/>
        </p:nvSpPr>
        <p:spPr>
          <a:xfrm>
            <a:off x="9144000" y="0"/>
            <a:ext cx="9144000" cy="10287000"/>
          </a:xfrm>
          <a:prstGeom prst="rect">
            <a:avLst/>
          </a:prstGeom>
          <a:solidFill>
            <a:srgbClr val="2255FF"/>
          </a:solidFill>
        </p:spPr>
      </p:sp>
      <p:pic>
        <p:nvPicPr>
          <p:cNvPr id="4" name="Picture 4"/>
          <p:cNvPicPr>
            <a:picLocks noChangeAspect="1"/>
          </p:cNvPicPr>
          <p:nvPr/>
        </p:nvPicPr>
        <p:blipFill>
          <a:blip r:embed="rId3"/>
          <a:srcRect/>
          <a:stretch>
            <a:fillRect/>
          </a:stretch>
        </p:blipFill>
        <p:spPr>
          <a:xfrm rot="5400000">
            <a:off x="8112501" y="1432411"/>
            <a:ext cx="2427059" cy="2257165"/>
          </a:xfrm>
          <a:prstGeom prst="rect">
            <a:avLst/>
          </a:prstGeom>
        </p:spPr>
      </p:pic>
      <p:grpSp>
        <p:nvGrpSpPr>
          <p:cNvPr id="5" name="Group 5"/>
          <p:cNvGrpSpPr>
            <a:grpSpLocks noChangeAspect="1"/>
          </p:cNvGrpSpPr>
          <p:nvPr/>
        </p:nvGrpSpPr>
        <p:grpSpPr>
          <a:xfrm rot="5400000">
            <a:off x="7663269" y="1118710"/>
            <a:ext cx="776340" cy="776340"/>
            <a:chOff x="1371600" y="6705600"/>
            <a:chExt cx="10972800" cy="10972800"/>
          </a:xfrm>
        </p:grpSpPr>
        <p:sp>
          <p:nvSpPr>
            <p:cNvPr id="6" name="Freeform 6"/>
            <p:cNvSpPr/>
            <p:nvPr/>
          </p:nvSpPr>
          <p:spPr>
            <a:xfrm>
              <a:off x="1362808" y="6434629"/>
              <a:ext cx="10990384" cy="11514742"/>
            </a:xfrm>
            <a:custGeom>
              <a:avLst/>
              <a:gdLst/>
              <a:ahLst/>
              <a:cxnLst/>
              <a:rect l="l" t="t" r="r" b="b"/>
              <a:pathLst>
                <a:path w="10990384" h="11514742">
                  <a:moveTo>
                    <a:pt x="8792" y="5757371"/>
                  </a:moveTo>
                  <a:cubicBezTo>
                    <a:pt x="0" y="7723318"/>
                    <a:pt x="1043775" y="9543701"/>
                    <a:pt x="2744885" y="10529222"/>
                  </a:cubicBezTo>
                  <a:cubicBezTo>
                    <a:pt x="4445994" y="11514742"/>
                    <a:pt x="6544389" y="11514742"/>
                    <a:pt x="8245499" y="10529222"/>
                  </a:cubicBezTo>
                  <a:cubicBezTo>
                    <a:pt x="9946609" y="9543701"/>
                    <a:pt x="10990384" y="7723318"/>
                    <a:pt x="10981592" y="5757371"/>
                  </a:cubicBezTo>
                  <a:cubicBezTo>
                    <a:pt x="10990384" y="3791424"/>
                    <a:pt x="9946609" y="1971041"/>
                    <a:pt x="8245499" y="985520"/>
                  </a:cubicBezTo>
                  <a:cubicBezTo>
                    <a:pt x="6544389" y="0"/>
                    <a:pt x="4445994" y="0"/>
                    <a:pt x="2744885" y="985520"/>
                  </a:cubicBezTo>
                  <a:cubicBezTo>
                    <a:pt x="1043775" y="1971041"/>
                    <a:pt x="0" y="3791424"/>
                    <a:pt x="8792" y="5757371"/>
                  </a:cubicBezTo>
                  <a:close/>
                </a:path>
              </a:pathLst>
            </a:custGeom>
            <a:solidFill>
              <a:srgbClr val="2255FF"/>
            </a:solidFill>
          </p:spPr>
        </p:sp>
      </p:grpSp>
      <p:grpSp>
        <p:nvGrpSpPr>
          <p:cNvPr id="7" name="Group 7"/>
          <p:cNvGrpSpPr>
            <a:grpSpLocks noChangeAspect="1"/>
          </p:cNvGrpSpPr>
          <p:nvPr/>
        </p:nvGrpSpPr>
        <p:grpSpPr>
          <a:xfrm rot="5400000">
            <a:off x="9267940" y="3405403"/>
            <a:ext cx="738240" cy="738240"/>
            <a:chOff x="1371600" y="6705600"/>
            <a:chExt cx="10972800" cy="10972800"/>
          </a:xfrm>
        </p:grpSpPr>
        <p:sp>
          <p:nvSpPr>
            <p:cNvPr id="8" name="Freeform 8"/>
            <p:cNvSpPr/>
            <p:nvPr/>
          </p:nvSpPr>
          <p:spPr>
            <a:xfrm>
              <a:off x="1362808" y="6434629"/>
              <a:ext cx="10990384" cy="11514742"/>
            </a:xfrm>
            <a:custGeom>
              <a:avLst/>
              <a:gdLst/>
              <a:ahLst/>
              <a:cxnLst/>
              <a:rect l="l" t="t" r="r" b="b"/>
              <a:pathLst>
                <a:path w="10990384" h="11514742">
                  <a:moveTo>
                    <a:pt x="8792" y="5757371"/>
                  </a:moveTo>
                  <a:cubicBezTo>
                    <a:pt x="0" y="7723318"/>
                    <a:pt x="1043775" y="9543701"/>
                    <a:pt x="2744885" y="10529222"/>
                  </a:cubicBezTo>
                  <a:cubicBezTo>
                    <a:pt x="4445994" y="11514742"/>
                    <a:pt x="6544389" y="11514742"/>
                    <a:pt x="8245499" y="10529222"/>
                  </a:cubicBezTo>
                  <a:cubicBezTo>
                    <a:pt x="9946609" y="9543701"/>
                    <a:pt x="10990384" y="7723318"/>
                    <a:pt x="10981592" y="5757371"/>
                  </a:cubicBezTo>
                  <a:cubicBezTo>
                    <a:pt x="10990384" y="3791424"/>
                    <a:pt x="9946609" y="1971041"/>
                    <a:pt x="8245499" y="985520"/>
                  </a:cubicBezTo>
                  <a:cubicBezTo>
                    <a:pt x="6544389" y="0"/>
                    <a:pt x="4445994" y="0"/>
                    <a:pt x="2744885" y="985520"/>
                  </a:cubicBezTo>
                  <a:cubicBezTo>
                    <a:pt x="1043775" y="1971041"/>
                    <a:pt x="0" y="3791424"/>
                    <a:pt x="8792" y="5757371"/>
                  </a:cubicBezTo>
                  <a:close/>
                </a:path>
              </a:pathLst>
            </a:custGeom>
            <a:solidFill>
              <a:srgbClr val="17161C"/>
            </a:solidFill>
          </p:spPr>
        </p:sp>
      </p:grpSp>
      <p:grpSp>
        <p:nvGrpSpPr>
          <p:cNvPr id="9" name="Group 9"/>
          <p:cNvGrpSpPr/>
          <p:nvPr/>
        </p:nvGrpSpPr>
        <p:grpSpPr>
          <a:xfrm>
            <a:off x="1028700" y="1028700"/>
            <a:ext cx="4812456" cy="3238194"/>
            <a:chOff x="0" y="0"/>
            <a:chExt cx="6416607" cy="4317592"/>
          </a:xfrm>
        </p:grpSpPr>
        <p:sp>
          <p:nvSpPr>
            <p:cNvPr id="10" name="TextBox 10"/>
            <p:cNvSpPr txBox="1"/>
            <p:nvPr/>
          </p:nvSpPr>
          <p:spPr>
            <a:xfrm>
              <a:off x="0" y="0"/>
              <a:ext cx="6416607" cy="2424788"/>
            </a:xfrm>
            <a:prstGeom prst="rect">
              <a:avLst/>
            </a:prstGeom>
          </p:spPr>
          <p:txBody>
            <a:bodyPr lIns="0" tIns="0" rIns="0" bIns="0" rtlCol="0" anchor="t">
              <a:spAutoFit/>
            </a:bodyPr>
            <a:lstStyle/>
            <a:p>
              <a:pPr>
                <a:lnSpc>
                  <a:spcPts val="7199"/>
                </a:lnSpc>
              </a:pPr>
              <a:r>
                <a:rPr lang="en-US" sz="5999">
                  <a:solidFill>
                    <a:srgbClr val="17161C"/>
                  </a:solidFill>
                  <a:latin typeface="Aileron Heavy"/>
                </a:rPr>
                <a:t>Campaign Finance</a:t>
              </a:r>
            </a:p>
          </p:txBody>
        </p:sp>
        <p:sp>
          <p:nvSpPr>
            <p:cNvPr id="11" name="TextBox 11"/>
            <p:cNvSpPr txBox="1"/>
            <p:nvPr/>
          </p:nvSpPr>
          <p:spPr>
            <a:xfrm>
              <a:off x="0" y="3753764"/>
              <a:ext cx="6416607" cy="563828"/>
            </a:xfrm>
            <a:prstGeom prst="rect">
              <a:avLst/>
            </a:prstGeom>
          </p:spPr>
          <p:txBody>
            <a:bodyPr lIns="0" tIns="0" rIns="0" bIns="0" rtlCol="0" anchor="t">
              <a:spAutoFit/>
            </a:bodyPr>
            <a:lstStyle/>
            <a:p>
              <a:pPr>
                <a:lnSpc>
                  <a:spcPts val="3500"/>
                </a:lnSpc>
                <a:spcBef>
                  <a:spcPct val="0"/>
                </a:spcBef>
              </a:pPr>
              <a:endParaRPr/>
            </a:p>
          </p:txBody>
        </p:sp>
      </p:grpSp>
      <p:grpSp>
        <p:nvGrpSpPr>
          <p:cNvPr id="12" name="Group 12"/>
          <p:cNvGrpSpPr/>
          <p:nvPr/>
        </p:nvGrpSpPr>
        <p:grpSpPr>
          <a:xfrm>
            <a:off x="9637060" y="4538920"/>
            <a:ext cx="8292613" cy="5538530"/>
            <a:chOff x="0" y="0"/>
            <a:chExt cx="11056817" cy="7384706"/>
          </a:xfrm>
        </p:grpSpPr>
        <p:sp>
          <p:nvSpPr>
            <p:cNvPr id="13" name="TextBox 13"/>
            <p:cNvSpPr txBox="1"/>
            <p:nvPr/>
          </p:nvSpPr>
          <p:spPr>
            <a:xfrm>
              <a:off x="0" y="2431706"/>
              <a:ext cx="11056817" cy="4953000"/>
            </a:xfrm>
            <a:prstGeom prst="rect">
              <a:avLst/>
            </a:prstGeom>
          </p:spPr>
          <p:txBody>
            <a:bodyPr lIns="0" tIns="0" rIns="0" bIns="0" rtlCol="0" anchor="t">
              <a:spAutoFit/>
            </a:bodyPr>
            <a:lstStyle/>
            <a:p>
              <a:pPr>
                <a:lnSpc>
                  <a:spcPts val="4200"/>
                </a:lnSpc>
              </a:pPr>
              <a:r>
                <a:rPr lang="en-US" sz="3000" dirty="0">
                  <a:solidFill>
                    <a:srgbClr val="F7F4FA"/>
                  </a:solidFill>
                  <a:latin typeface="Roboto"/>
                </a:rPr>
                <a:t>In addition to the cashflows value, it also categorizes them in a variety of ways, including:</a:t>
              </a:r>
            </a:p>
            <a:p>
              <a:pPr marL="647700" lvl="1" indent="-323850">
                <a:lnSpc>
                  <a:spcPts val="4200"/>
                </a:lnSpc>
                <a:buFont typeface="Arial"/>
                <a:buChar char="•"/>
              </a:pPr>
              <a:r>
                <a:rPr lang="en-US" sz="3000" dirty="0">
                  <a:solidFill>
                    <a:srgbClr val="F7F4FA"/>
                  </a:solidFill>
                  <a:latin typeface="Roboto"/>
                </a:rPr>
                <a:t>Origin of funds</a:t>
              </a:r>
            </a:p>
            <a:p>
              <a:pPr marL="647700" lvl="1" indent="-323850">
                <a:lnSpc>
                  <a:spcPts val="4200"/>
                </a:lnSpc>
                <a:buFont typeface="Arial"/>
                <a:buChar char="•"/>
              </a:pPr>
              <a:r>
                <a:rPr lang="en-US" sz="3000" dirty="0">
                  <a:solidFill>
                    <a:srgbClr val="F7F4FA"/>
                  </a:solidFill>
                  <a:latin typeface="Roboto"/>
                </a:rPr>
                <a:t>Profile of donors</a:t>
              </a:r>
            </a:p>
            <a:p>
              <a:pPr marL="647700" lvl="1" indent="-323850">
                <a:lnSpc>
                  <a:spcPts val="4200"/>
                </a:lnSpc>
                <a:buFont typeface="Arial"/>
                <a:buChar char="•"/>
              </a:pPr>
              <a:r>
                <a:rPr lang="en-US" sz="3000" dirty="0">
                  <a:solidFill>
                    <a:srgbClr val="F7F4FA"/>
                  </a:solidFill>
                  <a:latin typeface="Roboto"/>
                </a:rPr>
                <a:t>Type of receipt provided</a:t>
              </a:r>
            </a:p>
            <a:p>
              <a:pPr marL="647700" lvl="1" indent="-323850">
                <a:lnSpc>
                  <a:spcPts val="4200"/>
                </a:lnSpc>
                <a:buFont typeface="Arial"/>
                <a:buChar char="•"/>
              </a:pPr>
              <a:r>
                <a:rPr lang="en-US" sz="3000" dirty="0">
                  <a:solidFill>
                    <a:srgbClr val="F7F4FA"/>
                  </a:solidFill>
                  <a:latin typeface="Roboto"/>
                </a:rPr>
                <a:t>Type of product or service provided</a:t>
              </a:r>
            </a:p>
            <a:p>
              <a:pPr>
                <a:lnSpc>
                  <a:spcPts val="4200"/>
                </a:lnSpc>
              </a:pPr>
              <a:endParaRPr lang="en-US" sz="3000" dirty="0">
                <a:solidFill>
                  <a:srgbClr val="F7F4FA"/>
                </a:solidFill>
                <a:latin typeface="Roboto"/>
              </a:endParaRPr>
            </a:p>
          </p:txBody>
        </p:sp>
        <p:sp>
          <p:nvSpPr>
            <p:cNvPr id="14" name="TextBox 14"/>
            <p:cNvSpPr txBox="1"/>
            <p:nvPr/>
          </p:nvSpPr>
          <p:spPr>
            <a:xfrm>
              <a:off x="0" y="0"/>
              <a:ext cx="11056817" cy="1327029"/>
            </a:xfrm>
            <a:prstGeom prst="rect">
              <a:avLst/>
            </a:prstGeom>
          </p:spPr>
          <p:txBody>
            <a:bodyPr lIns="0" tIns="0" rIns="0" bIns="0" rtlCol="0" anchor="t">
              <a:spAutoFit/>
            </a:bodyPr>
            <a:lstStyle/>
            <a:p>
              <a:pPr>
                <a:lnSpc>
                  <a:spcPts val="3970"/>
                </a:lnSpc>
              </a:pPr>
              <a:r>
                <a:rPr lang="en-US" sz="3308" dirty="0">
                  <a:solidFill>
                    <a:srgbClr val="F7F4FA"/>
                  </a:solidFill>
                  <a:latin typeface="Aileron Heavy"/>
                </a:rPr>
                <a:t>The data lists every inflow and outflow of funds reported for the campaign</a:t>
              </a:r>
            </a:p>
          </p:txBody>
        </p:sp>
      </p:grpSp>
      <p:pic>
        <p:nvPicPr>
          <p:cNvPr id="15" name="Picture 15"/>
          <p:cNvPicPr>
            <a:picLocks noChangeAspect="1"/>
          </p:cNvPicPr>
          <p:nvPr/>
        </p:nvPicPr>
        <p:blipFill>
          <a:blip r:embed="rId4"/>
          <a:srcRect/>
          <a:stretch>
            <a:fillRect/>
          </a:stretch>
        </p:blipFill>
        <p:spPr>
          <a:xfrm>
            <a:off x="579923" y="4704020"/>
            <a:ext cx="7783486" cy="5190612"/>
          </a:xfrm>
          <a:prstGeom prst="rect">
            <a:avLst/>
          </a:prstGeom>
        </p:spPr>
      </p:pic>
      <p:pic>
        <p:nvPicPr>
          <p:cNvPr id="16" name="Picture 16"/>
          <p:cNvPicPr>
            <a:picLocks noChangeAspect="1"/>
          </p:cNvPicPr>
          <p:nvPr/>
        </p:nvPicPr>
        <p:blipFill>
          <a:blip r:embed="rId5"/>
          <a:srcRect/>
          <a:stretch>
            <a:fillRect/>
          </a:stretch>
        </p:blipFill>
        <p:spPr>
          <a:xfrm>
            <a:off x="12845915" y="1347464"/>
            <a:ext cx="1874903" cy="2427059"/>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7F4FA"/>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rot="5400000">
            <a:off x="7126381" y="1432411"/>
            <a:ext cx="2427059" cy="2257165"/>
          </a:xfrm>
          <a:prstGeom prst="rect">
            <a:avLst/>
          </a:prstGeom>
        </p:spPr>
      </p:pic>
      <p:sp>
        <p:nvSpPr>
          <p:cNvPr id="3" name="AutoShape 3"/>
          <p:cNvSpPr/>
          <p:nvPr/>
        </p:nvSpPr>
        <p:spPr>
          <a:xfrm>
            <a:off x="9144000" y="0"/>
            <a:ext cx="9144000" cy="10287000"/>
          </a:xfrm>
          <a:prstGeom prst="rect">
            <a:avLst/>
          </a:prstGeom>
          <a:solidFill>
            <a:srgbClr val="2255FF"/>
          </a:solidFill>
        </p:spPr>
      </p:sp>
      <p:pic>
        <p:nvPicPr>
          <p:cNvPr id="4" name="Picture 4"/>
          <p:cNvPicPr>
            <a:picLocks noChangeAspect="1"/>
          </p:cNvPicPr>
          <p:nvPr/>
        </p:nvPicPr>
        <p:blipFill>
          <a:blip r:embed="rId3"/>
          <a:srcRect/>
          <a:stretch>
            <a:fillRect/>
          </a:stretch>
        </p:blipFill>
        <p:spPr>
          <a:xfrm rot="5400000">
            <a:off x="8112501" y="1432411"/>
            <a:ext cx="2427059" cy="2257165"/>
          </a:xfrm>
          <a:prstGeom prst="rect">
            <a:avLst/>
          </a:prstGeom>
        </p:spPr>
      </p:pic>
      <p:grpSp>
        <p:nvGrpSpPr>
          <p:cNvPr id="5" name="Group 5"/>
          <p:cNvGrpSpPr>
            <a:grpSpLocks noChangeAspect="1"/>
          </p:cNvGrpSpPr>
          <p:nvPr/>
        </p:nvGrpSpPr>
        <p:grpSpPr>
          <a:xfrm rot="5400000">
            <a:off x="7663269" y="1118710"/>
            <a:ext cx="776340" cy="776340"/>
            <a:chOff x="1371600" y="6705600"/>
            <a:chExt cx="10972800" cy="10972800"/>
          </a:xfrm>
        </p:grpSpPr>
        <p:sp>
          <p:nvSpPr>
            <p:cNvPr id="6" name="Freeform 6"/>
            <p:cNvSpPr/>
            <p:nvPr/>
          </p:nvSpPr>
          <p:spPr>
            <a:xfrm>
              <a:off x="1362808" y="6434629"/>
              <a:ext cx="10990384" cy="11514742"/>
            </a:xfrm>
            <a:custGeom>
              <a:avLst/>
              <a:gdLst/>
              <a:ahLst/>
              <a:cxnLst/>
              <a:rect l="l" t="t" r="r" b="b"/>
              <a:pathLst>
                <a:path w="10990384" h="11514742">
                  <a:moveTo>
                    <a:pt x="8792" y="5757371"/>
                  </a:moveTo>
                  <a:cubicBezTo>
                    <a:pt x="0" y="7723318"/>
                    <a:pt x="1043775" y="9543701"/>
                    <a:pt x="2744885" y="10529222"/>
                  </a:cubicBezTo>
                  <a:cubicBezTo>
                    <a:pt x="4445994" y="11514742"/>
                    <a:pt x="6544389" y="11514742"/>
                    <a:pt x="8245499" y="10529222"/>
                  </a:cubicBezTo>
                  <a:cubicBezTo>
                    <a:pt x="9946609" y="9543701"/>
                    <a:pt x="10990384" y="7723318"/>
                    <a:pt x="10981592" y="5757371"/>
                  </a:cubicBezTo>
                  <a:cubicBezTo>
                    <a:pt x="10990384" y="3791424"/>
                    <a:pt x="9946609" y="1971041"/>
                    <a:pt x="8245499" y="985520"/>
                  </a:cubicBezTo>
                  <a:cubicBezTo>
                    <a:pt x="6544389" y="0"/>
                    <a:pt x="4445994" y="0"/>
                    <a:pt x="2744885" y="985520"/>
                  </a:cubicBezTo>
                  <a:cubicBezTo>
                    <a:pt x="1043775" y="1971041"/>
                    <a:pt x="0" y="3791424"/>
                    <a:pt x="8792" y="5757371"/>
                  </a:cubicBezTo>
                  <a:close/>
                </a:path>
              </a:pathLst>
            </a:custGeom>
            <a:solidFill>
              <a:srgbClr val="2255FF"/>
            </a:solidFill>
          </p:spPr>
        </p:sp>
      </p:grpSp>
      <p:grpSp>
        <p:nvGrpSpPr>
          <p:cNvPr id="7" name="Group 7"/>
          <p:cNvGrpSpPr>
            <a:grpSpLocks noChangeAspect="1"/>
          </p:cNvGrpSpPr>
          <p:nvPr/>
        </p:nvGrpSpPr>
        <p:grpSpPr>
          <a:xfrm rot="5400000">
            <a:off x="9267940" y="3405403"/>
            <a:ext cx="738240" cy="738240"/>
            <a:chOff x="1371600" y="6705600"/>
            <a:chExt cx="10972800" cy="10972800"/>
          </a:xfrm>
        </p:grpSpPr>
        <p:sp>
          <p:nvSpPr>
            <p:cNvPr id="8" name="Freeform 8"/>
            <p:cNvSpPr/>
            <p:nvPr/>
          </p:nvSpPr>
          <p:spPr>
            <a:xfrm>
              <a:off x="1362808" y="6434629"/>
              <a:ext cx="10990384" cy="11514742"/>
            </a:xfrm>
            <a:custGeom>
              <a:avLst/>
              <a:gdLst/>
              <a:ahLst/>
              <a:cxnLst/>
              <a:rect l="l" t="t" r="r" b="b"/>
              <a:pathLst>
                <a:path w="10990384" h="11514742">
                  <a:moveTo>
                    <a:pt x="8792" y="5757371"/>
                  </a:moveTo>
                  <a:cubicBezTo>
                    <a:pt x="0" y="7723318"/>
                    <a:pt x="1043775" y="9543701"/>
                    <a:pt x="2744885" y="10529222"/>
                  </a:cubicBezTo>
                  <a:cubicBezTo>
                    <a:pt x="4445994" y="11514742"/>
                    <a:pt x="6544389" y="11514742"/>
                    <a:pt x="8245499" y="10529222"/>
                  </a:cubicBezTo>
                  <a:cubicBezTo>
                    <a:pt x="9946609" y="9543701"/>
                    <a:pt x="10990384" y="7723318"/>
                    <a:pt x="10981592" y="5757371"/>
                  </a:cubicBezTo>
                  <a:cubicBezTo>
                    <a:pt x="10990384" y="3791424"/>
                    <a:pt x="9946609" y="1971041"/>
                    <a:pt x="8245499" y="985520"/>
                  </a:cubicBezTo>
                  <a:cubicBezTo>
                    <a:pt x="6544389" y="0"/>
                    <a:pt x="4445994" y="0"/>
                    <a:pt x="2744885" y="985520"/>
                  </a:cubicBezTo>
                  <a:cubicBezTo>
                    <a:pt x="1043775" y="1971041"/>
                    <a:pt x="0" y="3791424"/>
                    <a:pt x="8792" y="5757371"/>
                  </a:cubicBezTo>
                  <a:close/>
                </a:path>
              </a:pathLst>
            </a:custGeom>
            <a:solidFill>
              <a:srgbClr val="17161C"/>
            </a:solidFill>
          </p:spPr>
        </p:sp>
      </p:grpSp>
      <p:grpSp>
        <p:nvGrpSpPr>
          <p:cNvPr id="9" name="Group 9"/>
          <p:cNvGrpSpPr/>
          <p:nvPr/>
        </p:nvGrpSpPr>
        <p:grpSpPr>
          <a:xfrm>
            <a:off x="1028700" y="1028700"/>
            <a:ext cx="4812456" cy="3238194"/>
            <a:chOff x="0" y="0"/>
            <a:chExt cx="6416607" cy="4317592"/>
          </a:xfrm>
        </p:grpSpPr>
        <p:sp>
          <p:nvSpPr>
            <p:cNvPr id="10" name="TextBox 10"/>
            <p:cNvSpPr txBox="1"/>
            <p:nvPr/>
          </p:nvSpPr>
          <p:spPr>
            <a:xfrm>
              <a:off x="0" y="0"/>
              <a:ext cx="6416607" cy="2424788"/>
            </a:xfrm>
            <a:prstGeom prst="rect">
              <a:avLst/>
            </a:prstGeom>
          </p:spPr>
          <p:txBody>
            <a:bodyPr lIns="0" tIns="0" rIns="0" bIns="0" rtlCol="0" anchor="t">
              <a:spAutoFit/>
            </a:bodyPr>
            <a:lstStyle/>
            <a:p>
              <a:pPr>
                <a:lnSpc>
                  <a:spcPts val="7199"/>
                </a:lnSpc>
              </a:pPr>
              <a:r>
                <a:rPr lang="en-US" sz="5999">
                  <a:solidFill>
                    <a:srgbClr val="17161C"/>
                  </a:solidFill>
                  <a:latin typeface="Aileron Heavy"/>
                </a:rPr>
                <a:t>Election Results</a:t>
              </a:r>
            </a:p>
          </p:txBody>
        </p:sp>
        <p:sp>
          <p:nvSpPr>
            <p:cNvPr id="11" name="TextBox 11"/>
            <p:cNvSpPr txBox="1"/>
            <p:nvPr/>
          </p:nvSpPr>
          <p:spPr>
            <a:xfrm>
              <a:off x="0" y="3753764"/>
              <a:ext cx="6416607" cy="563828"/>
            </a:xfrm>
            <a:prstGeom prst="rect">
              <a:avLst/>
            </a:prstGeom>
          </p:spPr>
          <p:txBody>
            <a:bodyPr lIns="0" tIns="0" rIns="0" bIns="0" rtlCol="0" anchor="t">
              <a:spAutoFit/>
            </a:bodyPr>
            <a:lstStyle/>
            <a:p>
              <a:pPr>
                <a:lnSpc>
                  <a:spcPts val="3500"/>
                </a:lnSpc>
                <a:spcBef>
                  <a:spcPct val="0"/>
                </a:spcBef>
              </a:pPr>
              <a:endParaRPr/>
            </a:p>
          </p:txBody>
        </p:sp>
      </p:grpSp>
      <p:grpSp>
        <p:nvGrpSpPr>
          <p:cNvPr id="12" name="Group 12"/>
          <p:cNvGrpSpPr/>
          <p:nvPr/>
        </p:nvGrpSpPr>
        <p:grpSpPr>
          <a:xfrm>
            <a:off x="9637060" y="4538920"/>
            <a:ext cx="8292613" cy="4883406"/>
            <a:chOff x="0" y="0"/>
            <a:chExt cx="11056817" cy="6511207"/>
          </a:xfrm>
        </p:grpSpPr>
        <p:sp>
          <p:nvSpPr>
            <p:cNvPr id="13" name="TextBox 13"/>
            <p:cNvSpPr txBox="1"/>
            <p:nvPr/>
          </p:nvSpPr>
          <p:spPr>
            <a:xfrm>
              <a:off x="0" y="2980607"/>
              <a:ext cx="11056817" cy="3530600"/>
            </a:xfrm>
            <a:prstGeom prst="rect">
              <a:avLst/>
            </a:prstGeom>
          </p:spPr>
          <p:txBody>
            <a:bodyPr lIns="0" tIns="0" rIns="0" bIns="0" rtlCol="0" anchor="t">
              <a:spAutoFit/>
            </a:bodyPr>
            <a:lstStyle/>
            <a:p>
              <a:pPr>
                <a:lnSpc>
                  <a:spcPts val="4200"/>
                </a:lnSpc>
              </a:pPr>
              <a:r>
                <a:rPr lang="en-US" sz="3000" dirty="0">
                  <a:solidFill>
                    <a:srgbClr val="F7F4FA"/>
                  </a:solidFill>
                  <a:latin typeface="Roboto"/>
                </a:rPr>
                <a:t>In addition to 2018, results from the 2014 and 2010 elections were also included to differentiate candidates based on previous performance</a:t>
              </a:r>
            </a:p>
            <a:p>
              <a:pPr>
                <a:lnSpc>
                  <a:spcPts val="4200"/>
                </a:lnSpc>
              </a:pPr>
              <a:endParaRPr lang="en-US" sz="3000" dirty="0">
                <a:solidFill>
                  <a:srgbClr val="F7F4FA"/>
                </a:solidFill>
                <a:latin typeface="Roboto"/>
              </a:endParaRPr>
            </a:p>
          </p:txBody>
        </p:sp>
        <p:sp>
          <p:nvSpPr>
            <p:cNvPr id="14" name="TextBox 14"/>
            <p:cNvSpPr txBox="1"/>
            <p:nvPr/>
          </p:nvSpPr>
          <p:spPr>
            <a:xfrm>
              <a:off x="0" y="0"/>
              <a:ext cx="11056817" cy="2694925"/>
            </a:xfrm>
            <a:prstGeom prst="rect">
              <a:avLst/>
            </a:prstGeom>
          </p:spPr>
          <p:txBody>
            <a:bodyPr lIns="0" tIns="0" rIns="0" bIns="0" rtlCol="0" anchor="t">
              <a:spAutoFit/>
            </a:bodyPr>
            <a:lstStyle/>
            <a:p>
              <a:pPr>
                <a:lnSpc>
                  <a:spcPts val="3970"/>
                </a:lnSpc>
              </a:pPr>
              <a:r>
                <a:rPr lang="en-US" sz="3308" dirty="0">
                  <a:solidFill>
                    <a:srgbClr val="F7F4FA"/>
                  </a:solidFill>
                  <a:latin typeface="Aileron Heavy"/>
                </a:rPr>
                <a:t>The data lists the results from the election, pointing out who was elected for what, and how many votes they received</a:t>
              </a:r>
            </a:p>
          </p:txBody>
        </p:sp>
      </p:grpSp>
      <p:pic>
        <p:nvPicPr>
          <p:cNvPr id="15" name="Picture 15"/>
          <p:cNvPicPr>
            <a:picLocks noChangeAspect="1"/>
          </p:cNvPicPr>
          <p:nvPr/>
        </p:nvPicPr>
        <p:blipFill>
          <a:blip r:embed="rId4"/>
          <a:srcRect/>
          <a:stretch>
            <a:fillRect/>
          </a:stretch>
        </p:blipFill>
        <p:spPr>
          <a:xfrm>
            <a:off x="579923" y="4704020"/>
            <a:ext cx="7785918" cy="5190612"/>
          </a:xfrm>
          <a:prstGeom prst="rect">
            <a:avLst/>
          </a:prstGeom>
        </p:spPr>
      </p:pic>
      <p:pic>
        <p:nvPicPr>
          <p:cNvPr id="16" name="Picture 16"/>
          <p:cNvPicPr>
            <a:picLocks noChangeAspect="1"/>
          </p:cNvPicPr>
          <p:nvPr/>
        </p:nvPicPr>
        <p:blipFill>
          <a:blip r:embed="rId5"/>
          <a:srcRect/>
          <a:stretch>
            <a:fillRect/>
          </a:stretch>
        </p:blipFill>
        <p:spPr>
          <a:xfrm>
            <a:off x="12412208" y="1126594"/>
            <a:ext cx="2742317" cy="2647929"/>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57</TotalTime>
  <Words>824</Words>
  <Application>Microsoft Office PowerPoint</Application>
  <PresentationFormat>Custom</PresentationFormat>
  <Paragraphs>99</Paragraphs>
  <Slides>16</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vt:i4>
      </vt:variant>
    </vt:vector>
  </HeadingPairs>
  <TitlesOfParts>
    <vt:vector size="23" baseType="lpstr">
      <vt:lpstr>Aileron Heavy</vt:lpstr>
      <vt:lpstr>Calibri</vt:lpstr>
      <vt:lpstr>Arial</vt:lpstr>
      <vt:lpstr>Roboto Bold</vt:lpstr>
      <vt:lpstr>Arimo</vt:lpstr>
      <vt:lpstr>Roboto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Machine Learning for</dc:title>
  <cp:lastModifiedBy>Felipe Cezar</cp:lastModifiedBy>
  <cp:revision>10</cp:revision>
  <dcterms:created xsi:type="dcterms:W3CDTF">2006-08-16T00:00:00Z</dcterms:created>
  <dcterms:modified xsi:type="dcterms:W3CDTF">2020-11-20T15:31:12Z</dcterms:modified>
  <dc:identifier>DAEN8_xjklo</dc:identifier>
</cp:coreProperties>
</file>